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9" r:id="rId2"/>
    <p:sldMasterId id="2147483746" r:id="rId3"/>
    <p:sldMasterId id="2147483778" r:id="rId4"/>
    <p:sldMasterId id="2147483798" r:id="rId5"/>
    <p:sldMasterId id="2147483819" r:id="rId6"/>
    <p:sldMasterId id="2147483836" r:id="rId7"/>
    <p:sldMasterId id="2147483859" r:id="rId8"/>
    <p:sldMasterId id="2147483875" r:id="rId9"/>
    <p:sldMasterId id="2147483891" r:id="rId10"/>
  </p:sldMasterIdLst>
  <p:notesMasterIdLst>
    <p:notesMasterId r:id="rId135"/>
  </p:notesMasterIdLst>
  <p:sldIdLst>
    <p:sldId id="265" r:id="rId11"/>
    <p:sldId id="337" r:id="rId12"/>
    <p:sldId id="419" r:id="rId13"/>
    <p:sldId id="354" r:id="rId14"/>
    <p:sldId id="345" r:id="rId15"/>
    <p:sldId id="346" r:id="rId16"/>
    <p:sldId id="347" r:id="rId17"/>
    <p:sldId id="348" r:id="rId18"/>
    <p:sldId id="485" r:id="rId19"/>
    <p:sldId id="486" r:id="rId20"/>
    <p:sldId id="351" r:id="rId21"/>
    <p:sldId id="411" r:id="rId22"/>
    <p:sldId id="352" r:id="rId23"/>
    <p:sldId id="414" r:id="rId24"/>
    <p:sldId id="420" r:id="rId25"/>
    <p:sldId id="267" r:id="rId26"/>
    <p:sldId id="421" r:id="rId27"/>
    <p:sldId id="356" r:id="rId28"/>
    <p:sldId id="357" r:id="rId29"/>
    <p:sldId id="415" r:id="rId30"/>
    <p:sldId id="416" r:id="rId31"/>
    <p:sldId id="417" r:id="rId32"/>
    <p:sldId id="418" r:id="rId33"/>
    <p:sldId id="355" r:id="rId34"/>
    <p:sldId id="426" r:id="rId35"/>
    <p:sldId id="427" r:id="rId36"/>
    <p:sldId id="428" r:id="rId37"/>
    <p:sldId id="424" r:id="rId38"/>
    <p:sldId id="429" r:id="rId39"/>
    <p:sldId id="430" r:id="rId40"/>
    <p:sldId id="431" r:id="rId41"/>
    <p:sldId id="432" r:id="rId42"/>
    <p:sldId id="434" r:id="rId43"/>
    <p:sldId id="435" r:id="rId44"/>
    <p:sldId id="436" r:id="rId45"/>
    <p:sldId id="360" r:id="rId46"/>
    <p:sldId id="361" r:id="rId47"/>
    <p:sldId id="362" r:id="rId48"/>
    <p:sldId id="391" r:id="rId49"/>
    <p:sldId id="437" r:id="rId50"/>
    <p:sldId id="438" r:id="rId51"/>
    <p:sldId id="439" r:id="rId52"/>
    <p:sldId id="395" r:id="rId53"/>
    <p:sldId id="440" r:id="rId54"/>
    <p:sldId id="441" r:id="rId55"/>
    <p:sldId id="442" r:id="rId56"/>
    <p:sldId id="398" r:id="rId57"/>
    <p:sldId id="400" r:id="rId58"/>
    <p:sldId id="444" r:id="rId59"/>
    <p:sldId id="480" r:id="rId60"/>
    <p:sldId id="481" r:id="rId61"/>
    <p:sldId id="487" r:id="rId62"/>
    <p:sldId id="538" r:id="rId63"/>
    <p:sldId id="539" r:id="rId64"/>
    <p:sldId id="540" r:id="rId65"/>
    <p:sldId id="541" r:id="rId66"/>
    <p:sldId id="489" r:id="rId67"/>
    <p:sldId id="490" r:id="rId68"/>
    <p:sldId id="491" r:id="rId69"/>
    <p:sldId id="492" r:id="rId70"/>
    <p:sldId id="493" r:id="rId71"/>
    <p:sldId id="494" r:id="rId72"/>
    <p:sldId id="495" r:id="rId73"/>
    <p:sldId id="496" r:id="rId74"/>
    <p:sldId id="501" r:id="rId75"/>
    <p:sldId id="542" r:id="rId76"/>
    <p:sldId id="511" r:id="rId77"/>
    <p:sldId id="512" r:id="rId78"/>
    <p:sldId id="513" r:id="rId79"/>
    <p:sldId id="514" r:id="rId80"/>
    <p:sldId id="515" r:id="rId81"/>
    <p:sldId id="516" r:id="rId82"/>
    <p:sldId id="517" r:id="rId83"/>
    <p:sldId id="518" r:id="rId84"/>
    <p:sldId id="519" r:id="rId85"/>
    <p:sldId id="520" r:id="rId86"/>
    <p:sldId id="521" r:id="rId87"/>
    <p:sldId id="522" r:id="rId88"/>
    <p:sldId id="523" r:id="rId89"/>
    <p:sldId id="524" r:id="rId90"/>
    <p:sldId id="537" r:id="rId91"/>
    <p:sldId id="525" r:id="rId92"/>
    <p:sldId id="526" r:id="rId93"/>
    <p:sldId id="527" r:id="rId94"/>
    <p:sldId id="528" r:id="rId95"/>
    <p:sldId id="529" r:id="rId96"/>
    <p:sldId id="530" r:id="rId97"/>
    <p:sldId id="531" r:id="rId98"/>
    <p:sldId id="532" r:id="rId99"/>
    <p:sldId id="533" r:id="rId100"/>
    <p:sldId id="534" r:id="rId101"/>
    <p:sldId id="535" r:id="rId102"/>
    <p:sldId id="536" r:id="rId103"/>
    <p:sldId id="423" r:id="rId104"/>
    <p:sldId id="446" r:id="rId105"/>
    <p:sldId id="447" r:id="rId106"/>
    <p:sldId id="448" r:id="rId107"/>
    <p:sldId id="449" r:id="rId108"/>
    <p:sldId id="450" r:id="rId109"/>
    <p:sldId id="451" r:id="rId110"/>
    <p:sldId id="454" r:id="rId111"/>
    <p:sldId id="455" r:id="rId112"/>
    <p:sldId id="456" r:id="rId113"/>
    <p:sldId id="457" r:id="rId114"/>
    <p:sldId id="458" r:id="rId115"/>
    <p:sldId id="460" r:id="rId116"/>
    <p:sldId id="462" r:id="rId117"/>
    <p:sldId id="463" r:id="rId118"/>
    <p:sldId id="464" r:id="rId119"/>
    <p:sldId id="467" r:id="rId120"/>
    <p:sldId id="468" r:id="rId121"/>
    <p:sldId id="469" r:id="rId122"/>
    <p:sldId id="470" r:id="rId123"/>
    <p:sldId id="471" r:id="rId124"/>
    <p:sldId id="472" r:id="rId125"/>
    <p:sldId id="473" r:id="rId126"/>
    <p:sldId id="474" r:id="rId127"/>
    <p:sldId id="475" r:id="rId128"/>
    <p:sldId id="476" r:id="rId129"/>
    <p:sldId id="479" r:id="rId130"/>
    <p:sldId id="483" r:id="rId131"/>
    <p:sldId id="484" r:id="rId132"/>
    <p:sldId id="482" r:id="rId133"/>
    <p:sldId id="266" r:id="rId134"/>
  </p:sldIdLst>
  <p:sldSz cx="10691813" cy="7559675"/>
  <p:notesSz cx="6858000" cy="9144000"/>
  <p:defaultTextStyle>
    <a:defPPr>
      <a:defRPr lang="cs-CZ"/>
    </a:defPPr>
    <a:lvl1pPr marL="0" algn="l" defTabSz="914059" rtl="0" eaLnBrk="1" latinLnBrk="0" hangingPunct="1">
      <a:defRPr sz="1800" kern="1200">
        <a:solidFill>
          <a:schemeClr val="tx1"/>
        </a:solidFill>
        <a:latin typeface="+mn-lt"/>
        <a:ea typeface="+mn-ea"/>
        <a:cs typeface="+mn-cs"/>
      </a:defRPr>
    </a:lvl1pPr>
    <a:lvl2pPr marL="457029" algn="l" defTabSz="914059" rtl="0" eaLnBrk="1" latinLnBrk="0" hangingPunct="1">
      <a:defRPr sz="1800" kern="1200">
        <a:solidFill>
          <a:schemeClr val="tx1"/>
        </a:solidFill>
        <a:latin typeface="+mn-lt"/>
        <a:ea typeface="+mn-ea"/>
        <a:cs typeface="+mn-cs"/>
      </a:defRPr>
    </a:lvl2pPr>
    <a:lvl3pPr marL="914059" algn="l" defTabSz="914059" rtl="0" eaLnBrk="1" latinLnBrk="0" hangingPunct="1">
      <a:defRPr sz="1800" kern="1200">
        <a:solidFill>
          <a:schemeClr val="tx1"/>
        </a:solidFill>
        <a:latin typeface="+mn-lt"/>
        <a:ea typeface="+mn-ea"/>
        <a:cs typeface="+mn-cs"/>
      </a:defRPr>
    </a:lvl3pPr>
    <a:lvl4pPr marL="1371092" algn="l" defTabSz="914059" rtl="0" eaLnBrk="1" latinLnBrk="0" hangingPunct="1">
      <a:defRPr sz="1800" kern="1200">
        <a:solidFill>
          <a:schemeClr val="tx1"/>
        </a:solidFill>
        <a:latin typeface="+mn-lt"/>
        <a:ea typeface="+mn-ea"/>
        <a:cs typeface="+mn-cs"/>
      </a:defRPr>
    </a:lvl4pPr>
    <a:lvl5pPr marL="1828122" algn="l" defTabSz="914059" rtl="0" eaLnBrk="1" latinLnBrk="0" hangingPunct="1">
      <a:defRPr sz="1800" kern="1200">
        <a:solidFill>
          <a:schemeClr val="tx1"/>
        </a:solidFill>
        <a:latin typeface="+mn-lt"/>
        <a:ea typeface="+mn-ea"/>
        <a:cs typeface="+mn-cs"/>
      </a:defRPr>
    </a:lvl5pPr>
    <a:lvl6pPr marL="2285151" algn="l" defTabSz="914059" rtl="0" eaLnBrk="1" latinLnBrk="0" hangingPunct="1">
      <a:defRPr sz="1800" kern="1200">
        <a:solidFill>
          <a:schemeClr val="tx1"/>
        </a:solidFill>
        <a:latin typeface="+mn-lt"/>
        <a:ea typeface="+mn-ea"/>
        <a:cs typeface="+mn-cs"/>
      </a:defRPr>
    </a:lvl6pPr>
    <a:lvl7pPr marL="2742181" algn="l" defTabSz="914059" rtl="0" eaLnBrk="1" latinLnBrk="0" hangingPunct="1">
      <a:defRPr sz="1800" kern="1200">
        <a:solidFill>
          <a:schemeClr val="tx1"/>
        </a:solidFill>
        <a:latin typeface="+mn-lt"/>
        <a:ea typeface="+mn-ea"/>
        <a:cs typeface="+mn-cs"/>
      </a:defRPr>
    </a:lvl7pPr>
    <a:lvl8pPr marL="3199213" algn="l" defTabSz="914059" rtl="0" eaLnBrk="1" latinLnBrk="0" hangingPunct="1">
      <a:defRPr sz="1800" kern="1200">
        <a:solidFill>
          <a:schemeClr val="tx1"/>
        </a:solidFill>
        <a:latin typeface="+mn-lt"/>
        <a:ea typeface="+mn-ea"/>
        <a:cs typeface="+mn-cs"/>
      </a:defRPr>
    </a:lvl8pPr>
    <a:lvl9pPr marL="3656243" algn="l" defTabSz="9140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ro (3:00)" id="{74D34B94-B658-4D14-B49D-E187E76C94F7}">
          <p14:sldIdLst>
            <p14:sldId id="265"/>
          </p14:sldIdLst>
        </p14:section>
        <p14:section name="Agenda" id="{6DB67163-80C9-4B34-A5DA-63203E88CFA1}">
          <p14:sldIdLst>
            <p14:sldId id="337"/>
            <p14:sldId id="419"/>
          </p14:sldIdLst>
        </p14:section>
        <p14:section name="Rendering is everywhere" id="{D97647BB-7006-4099-996F-B793E4D424EB}">
          <p14:sldIdLst>
            <p14:sldId id="354"/>
            <p14:sldId id="345"/>
            <p14:sldId id="346"/>
            <p14:sldId id="347"/>
            <p14:sldId id="348"/>
            <p14:sldId id="485"/>
            <p14:sldId id="486"/>
            <p14:sldId id="351"/>
            <p14:sldId id="411"/>
            <p14:sldId id="352"/>
            <p14:sldId id="414"/>
            <p14:sldId id="420"/>
            <p14:sldId id="267"/>
          </p14:sldIdLst>
        </p14:section>
        <p14:section name="3D printing section" id="{A7ADCD99-F8D2-4051-8D45-B7650F11A0EB}">
          <p14:sldIdLst>
            <p14:sldId id="421"/>
            <p14:sldId id="356"/>
            <p14:sldId id="357"/>
            <p14:sldId id="415"/>
            <p14:sldId id="416"/>
            <p14:sldId id="417"/>
            <p14:sldId id="418"/>
            <p14:sldId id="355"/>
          </p14:sldIdLst>
        </p14:section>
        <p14:section name="Texture reproduction" id="{68916BC4-D3BA-4EBF-AB1D-F1D0E74AD8CF}">
          <p14:sldIdLst>
            <p14:sldId id="426"/>
            <p14:sldId id="427"/>
            <p14:sldId id="428"/>
            <p14:sldId id="424"/>
            <p14:sldId id="429"/>
            <p14:sldId id="430"/>
            <p14:sldId id="431"/>
            <p14:sldId id="432"/>
            <p14:sldId id="434"/>
            <p14:sldId id="435"/>
          </p14:sldIdLst>
        </p14:section>
        <p14:section name="Rendering - What's under the hood?" id="{EF719F7B-50A0-448B-8C0E-7F3A35979210}">
          <p14:sldIdLst>
            <p14:sldId id="436"/>
            <p14:sldId id="360"/>
            <p14:sldId id="361"/>
            <p14:sldId id="362"/>
            <p14:sldId id="391"/>
            <p14:sldId id="437"/>
            <p14:sldId id="438"/>
            <p14:sldId id="439"/>
            <p14:sldId id="395"/>
            <p14:sldId id="440"/>
            <p14:sldId id="441"/>
            <p14:sldId id="442"/>
            <p14:sldId id="398"/>
            <p14:sldId id="400"/>
            <p14:sldId id="444"/>
            <p14:sldId id="480"/>
            <p14:sldId id="481"/>
            <p14:sldId id="487"/>
            <p14:sldId id="538"/>
            <p14:sldId id="539"/>
            <p14:sldId id="540"/>
            <p14:sldId id="541"/>
            <p14:sldId id="489"/>
            <p14:sldId id="490"/>
            <p14:sldId id="491"/>
            <p14:sldId id="492"/>
            <p14:sldId id="493"/>
            <p14:sldId id="494"/>
            <p14:sldId id="495"/>
            <p14:sldId id="496"/>
            <p14:sldId id="501"/>
            <p14:sldId id="542"/>
            <p14:sldId id="511"/>
            <p14:sldId id="512"/>
            <p14:sldId id="513"/>
            <p14:sldId id="514"/>
            <p14:sldId id="515"/>
            <p14:sldId id="516"/>
            <p14:sldId id="517"/>
            <p14:sldId id="518"/>
            <p14:sldId id="519"/>
            <p14:sldId id="520"/>
            <p14:sldId id="521"/>
            <p14:sldId id="522"/>
            <p14:sldId id="523"/>
            <p14:sldId id="524"/>
            <p14:sldId id="537"/>
            <p14:sldId id="525"/>
            <p14:sldId id="526"/>
            <p14:sldId id="527"/>
            <p14:sldId id="528"/>
            <p14:sldId id="529"/>
            <p14:sldId id="530"/>
            <p14:sldId id="531"/>
            <p14:sldId id="532"/>
            <p14:sldId id="533"/>
            <p14:sldId id="534"/>
            <p14:sldId id="535"/>
            <p14:sldId id="536"/>
          </p14:sldIdLst>
        </p14:section>
        <p14:section name="Corona" id="{E3F128FF-0E0F-4E85-8917-497064745A73}">
          <p14:sldIdLst>
            <p14:sldId id="423"/>
            <p14:sldId id="446"/>
            <p14:sldId id="447"/>
            <p14:sldId id="448"/>
            <p14:sldId id="449"/>
            <p14:sldId id="450"/>
            <p14:sldId id="451"/>
            <p14:sldId id="454"/>
            <p14:sldId id="455"/>
            <p14:sldId id="456"/>
            <p14:sldId id="457"/>
            <p14:sldId id="458"/>
            <p14:sldId id="460"/>
            <p14:sldId id="462"/>
            <p14:sldId id="463"/>
            <p14:sldId id="464"/>
            <p14:sldId id="467"/>
            <p14:sldId id="468"/>
            <p14:sldId id="469"/>
            <p14:sldId id="470"/>
            <p14:sldId id="471"/>
            <p14:sldId id="472"/>
            <p14:sldId id="473"/>
            <p14:sldId id="474"/>
            <p14:sldId id="475"/>
            <p14:sldId id="476"/>
            <p14:sldId id="479"/>
            <p14:sldId id="483"/>
            <p14:sldId id="484"/>
            <p14:sldId id="482"/>
          </p14:sldIdLst>
        </p14:section>
        <p14:section name="Conclusion" id="{726C3587-26FB-4678-811D-69FF9BDC5CE1}">
          <p14:sldIdLst>
            <p14:sldId id="266"/>
          </p14:sldIdLst>
        </p14:section>
      </p14:sectionLst>
    </p:ext>
    <p:ext uri="{EFAFB233-063F-42B5-8137-9DF3F51BA10A}">
      <p15:sldGuideLst xmlns:p15="http://schemas.microsoft.com/office/powerpoint/2012/main" xmlns="">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8055" autoAdjust="0"/>
  </p:normalViewPr>
  <p:slideViewPr>
    <p:cSldViewPr snapToGrid="0">
      <p:cViewPr varScale="1">
        <p:scale>
          <a:sx n="89" d="100"/>
          <a:sy n="89" d="100"/>
        </p:scale>
        <p:origin x="-162" y="-120"/>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9"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4.10.2017</a:t>
            </a:fld>
            <a:endParaRPr lang="cs-CZ"/>
          </a:p>
        </p:txBody>
      </p:sp>
      <p:sp>
        <p:nvSpPr>
          <p:cNvPr id="4" name="Zástupný symbol pro obrázek snímku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59" rtl="0" eaLnBrk="1" latinLnBrk="0" hangingPunct="1">
      <a:defRPr sz="1300" kern="1200">
        <a:solidFill>
          <a:schemeClr val="tx1"/>
        </a:solidFill>
        <a:latin typeface="+mn-lt"/>
        <a:ea typeface="+mn-ea"/>
        <a:cs typeface="+mn-cs"/>
      </a:defRPr>
    </a:lvl1pPr>
    <a:lvl2pPr marL="457029" algn="l" defTabSz="914059" rtl="0" eaLnBrk="1" latinLnBrk="0" hangingPunct="1">
      <a:defRPr sz="1300" kern="1200">
        <a:solidFill>
          <a:schemeClr val="tx1"/>
        </a:solidFill>
        <a:latin typeface="+mn-lt"/>
        <a:ea typeface="+mn-ea"/>
        <a:cs typeface="+mn-cs"/>
      </a:defRPr>
    </a:lvl2pPr>
    <a:lvl3pPr marL="914059" algn="l" defTabSz="914059" rtl="0" eaLnBrk="1" latinLnBrk="0" hangingPunct="1">
      <a:defRPr sz="1300" kern="1200">
        <a:solidFill>
          <a:schemeClr val="tx1"/>
        </a:solidFill>
        <a:latin typeface="+mn-lt"/>
        <a:ea typeface="+mn-ea"/>
        <a:cs typeface="+mn-cs"/>
      </a:defRPr>
    </a:lvl3pPr>
    <a:lvl4pPr marL="1371092" algn="l" defTabSz="914059" rtl="0" eaLnBrk="1" latinLnBrk="0" hangingPunct="1">
      <a:defRPr sz="1300" kern="1200">
        <a:solidFill>
          <a:schemeClr val="tx1"/>
        </a:solidFill>
        <a:latin typeface="+mn-lt"/>
        <a:ea typeface="+mn-ea"/>
        <a:cs typeface="+mn-cs"/>
      </a:defRPr>
    </a:lvl4pPr>
    <a:lvl5pPr marL="1828122" algn="l" defTabSz="914059" rtl="0" eaLnBrk="1" latinLnBrk="0" hangingPunct="1">
      <a:defRPr sz="1300" kern="1200">
        <a:solidFill>
          <a:schemeClr val="tx1"/>
        </a:solidFill>
        <a:latin typeface="+mn-lt"/>
        <a:ea typeface="+mn-ea"/>
        <a:cs typeface="+mn-cs"/>
      </a:defRPr>
    </a:lvl5pPr>
    <a:lvl6pPr marL="2285151" algn="l" defTabSz="914059" rtl="0" eaLnBrk="1" latinLnBrk="0" hangingPunct="1">
      <a:defRPr sz="1300" kern="1200">
        <a:solidFill>
          <a:schemeClr val="tx1"/>
        </a:solidFill>
        <a:latin typeface="+mn-lt"/>
        <a:ea typeface="+mn-ea"/>
        <a:cs typeface="+mn-cs"/>
      </a:defRPr>
    </a:lvl6pPr>
    <a:lvl7pPr marL="2742181" algn="l" defTabSz="914059" rtl="0" eaLnBrk="1" latinLnBrk="0" hangingPunct="1">
      <a:defRPr sz="1300" kern="1200">
        <a:solidFill>
          <a:schemeClr val="tx1"/>
        </a:solidFill>
        <a:latin typeface="+mn-lt"/>
        <a:ea typeface="+mn-ea"/>
        <a:cs typeface="+mn-cs"/>
      </a:defRPr>
    </a:lvl7pPr>
    <a:lvl8pPr marL="3199213" algn="l" defTabSz="914059" rtl="0" eaLnBrk="1" latinLnBrk="0" hangingPunct="1">
      <a:defRPr sz="1300" kern="1200">
        <a:solidFill>
          <a:schemeClr val="tx1"/>
        </a:solidFill>
        <a:latin typeface="+mn-lt"/>
        <a:ea typeface="+mn-ea"/>
        <a:cs typeface="+mn-cs"/>
      </a:defRPr>
    </a:lvl8pPr>
    <a:lvl9pPr marL="3656243" algn="l" defTabSz="91405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a:t>
            </a:fld>
            <a:endParaRPr lang="cs-CZ"/>
          </a:p>
        </p:txBody>
      </p:sp>
    </p:spTree>
    <p:extLst>
      <p:ext uri="{BB962C8B-B14F-4D97-AF65-F5344CB8AC3E}">
        <p14:creationId xmlns:p14="http://schemas.microsoft.com/office/powerpoint/2010/main" val="357174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27</a:t>
            </a:fld>
            <a:endParaRPr lang="cs-CZ"/>
          </a:p>
        </p:txBody>
      </p:sp>
    </p:spTree>
    <p:extLst>
      <p:ext uri="{BB962C8B-B14F-4D97-AF65-F5344CB8AC3E}">
        <p14:creationId xmlns:p14="http://schemas.microsoft.com/office/powerpoint/2010/main" val="3845608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33</a:t>
            </a:fld>
            <a:endParaRPr lang="cs-CZ"/>
          </a:p>
        </p:txBody>
      </p:sp>
    </p:spTree>
    <p:extLst>
      <p:ext uri="{BB962C8B-B14F-4D97-AF65-F5344CB8AC3E}">
        <p14:creationId xmlns:p14="http://schemas.microsoft.com/office/powerpoint/2010/main" val="297354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34</a:t>
            </a:fld>
            <a:endParaRPr lang="cs-CZ"/>
          </a:p>
        </p:txBody>
      </p:sp>
    </p:spTree>
    <p:extLst>
      <p:ext uri="{BB962C8B-B14F-4D97-AF65-F5344CB8AC3E}">
        <p14:creationId xmlns:p14="http://schemas.microsoft.com/office/powerpoint/2010/main" val="37587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EEFF4C84-CD18-4D02-9848-961018D36CE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19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EEFF4C84-CD18-4D02-9848-961018D36CE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73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The so called “deep penetration problems” used in reactor shield design are particularly closely related.</a:t>
            </a:r>
          </a:p>
          <a:p>
            <a:pPr marL="178257" indent="-178257">
              <a:buFont typeface="Arial" panose="020B0604020202020204" pitchFamily="34" charset="0"/>
              <a:buChar char="•"/>
            </a:pPr>
            <a:r>
              <a:rPr lang="en-US" baseline="0" dirty="0"/>
              <a:t>By design, only a tiny fraction of the incident radiation is allowed to pass through a reactor shield.</a:t>
            </a:r>
          </a:p>
          <a:p>
            <a:pPr marL="178257" indent="-178257">
              <a:buFont typeface="Arial" panose="020B0604020202020204" pitchFamily="34" charset="0"/>
              <a:buChar char="•"/>
            </a:pPr>
            <a:r>
              <a:rPr lang="en-US" baseline="0" dirty="0"/>
              <a:t>For example, in a blind MC simulation only one in a billion particles would make it through, which makes the classic MC simulation totally hopeless.</a:t>
            </a:r>
          </a:p>
        </p:txBody>
      </p:sp>
    </p:spTree>
    <p:extLst>
      <p:ext uri="{BB962C8B-B14F-4D97-AF65-F5344CB8AC3E}">
        <p14:creationId xmlns:p14="http://schemas.microsoft.com/office/powerpoint/2010/main" val="2061315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One of the approaches to solve this issue is the so-called “path stretching”.</a:t>
            </a:r>
          </a:p>
          <a:p>
            <a:pPr marL="178257" indent="-178257">
              <a:buFont typeface="Arial" panose="020B0604020202020204" pitchFamily="34" charset="0"/>
              <a:buChar char="•"/>
            </a:pPr>
            <a:r>
              <a:rPr lang="en-US" baseline="0" dirty="0"/>
              <a:t>The idea is to advance the particles toward the outside by artificially stretching the sampled distance whenever the particle in a MC simulation points toward the exterior, and to shrink it when the particle is directed to the interior. To compensate for this, one needs to adjust the weight of the particle, because its behavior no longer follows the laws of physics.</a:t>
            </a:r>
          </a:p>
          <a:p>
            <a:pPr marL="178257" indent="-178257">
              <a:buFont typeface="Arial" panose="020B0604020202020204" pitchFamily="34" charset="0"/>
              <a:buChar char="•"/>
            </a:pPr>
            <a:r>
              <a:rPr lang="en-US" baseline="0" dirty="0"/>
              <a:t>Path stretching has originally been derived heuristically and relied on an ad-hoc parameter (the ‘strength’ of the stretching). While it often worked great, it could actually deteriorate the result (increase variance) when the stretching parameter wasn’t set judiciously.</a:t>
            </a:r>
          </a:p>
          <a:p>
            <a:pPr marL="178257" indent="-178257">
              <a:buFont typeface="Arial" panose="020B0604020202020204" pitchFamily="34" charset="0"/>
              <a:buChar char="•"/>
            </a:pPr>
            <a:endParaRPr lang="en-US" baseline="0" dirty="0"/>
          </a:p>
        </p:txBody>
      </p:sp>
    </p:spTree>
    <p:extLst>
      <p:ext uri="{BB962C8B-B14F-4D97-AF65-F5344CB8AC3E}">
        <p14:creationId xmlns:p14="http://schemas.microsoft.com/office/powerpoint/2010/main" val="159452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dirty="0"/>
              <a:t>This is where the theory of zero-variance random walks comes into play</a:t>
            </a:r>
            <a:r>
              <a:rPr lang="en-US" baseline="0" dirty="0"/>
              <a:t>.</a:t>
            </a:r>
          </a:p>
          <a:p>
            <a:pPr marL="178257" indent="-178257">
              <a:buFont typeface="Arial" panose="020B0604020202020204" pitchFamily="34" charset="0"/>
              <a:buChar char="•"/>
            </a:pPr>
            <a:r>
              <a:rPr lang="en-US" baseline="0" dirty="0"/>
              <a:t>The idea that a random walk can be constructed in such a way that it always yields the correct answer with absolutely no variance has been around for almost as long as MC methods themselves.</a:t>
            </a:r>
          </a:p>
          <a:p>
            <a:pPr marL="178257" indent="-178257">
              <a:buFont typeface="Arial" panose="020B0604020202020204" pitchFamily="34" charset="0"/>
              <a:buChar char="•"/>
            </a:pPr>
            <a:r>
              <a:rPr lang="en-US" dirty="0"/>
              <a:t>Despite the zero variance theory being old, </a:t>
            </a:r>
            <a:r>
              <a:rPr lang="en-US" dirty="0" err="1"/>
              <a:t>Hoogenboom's</a:t>
            </a:r>
            <a:r>
              <a:rPr lang="en-US" dirty="0"/>
              <a:t> recent 2008 NSE article (</a:t>
            </a:r>
            <a:r>
              <a:rPr lang="en-US" i="1" dirty="0"/>
              <a:t>Zero-variance Monte Carlo Schemes Revisited</a:t>
            </a:r>
            <a:r>
              <a:rPr lang="en-US" dirty="0"/>
              <a:t>) is very important: he corrects some misconceptions about the uniqueness of zero-variance walk construction that have lingered for several decades, and includes discussions about boundary crossing and track-length estimators as well.</a:t>
            </a:r>
          </a:p>
          <a:p>
            <a:pPr marL="178257" marR="0" indent="-17825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Booth</a:t>
            </a:r>
            <a:r>
              <a:rPr lang="en-US" b="0" baseline="0" dirty="0"/>
              <a:t>’s 2012 article (</a:t>
            </a:r>
            <a:r>
              <a:rPr lang="fr-FR" b="0" i="1" dirty="0"/>
              <a:t>Common misconceptions in Monte Carlo particle transport</a:t>
            </a:r>
            <a:r>
              <a:rPr lang="fr-FR" b="0" dirty="0"/>
              <a:t>)</a:t>
            </a:r>
            <a:r>
              <a:rPr lang="fr-FR" b="0" baseline="0" dirty="0"/>
              <a:t> further clarifies and generalizes some of the concepts of zero-variance schemes. He argues that Hoogenbooms’ conclusion concerning the uniqueness of the zero-variance construstions are not correct and that there are multiple ways in which a zero-variance walk can be constructed.</a:t>
            </a:r>
          </a:p>
          <a:p>
            <a:pPr marL="178257" indent="-178257">
              <a:buFont typeface="Arial" panose="020B0604020202020204" pitchFamily="34" charset="0"/>
              <a:buChar char="•"/>
            </a:pPr>
            <a:r>
              <a:rPr lang="en-US" baseline="0" dirty="0" err="1"/>
              <a:t>Dwivedi</a:t>
            </a:r>
            <a:r>
              <a:rPr lang="en-US" baseline="0" dirty="0"/>
              <a:t> [1981] was the first to apply the theory of zero-variance random walks to deep penetration problems.</a:t>
            </a:r>
          </a:p>
          <a:p>
            <a:pPr marL="178257" indent="-178257">
              <a:buFont typeface="Arial" panose="020B0604020202020204" pitchFamily="34" charset="0"/>
              <a:buChar char="•"/>
            </a:pPr>
            <a:r>
              <a:rPr lang="en-US" baseline="0" dirty="0"/>
              <a:t>He has shown how the heuristic path stretching automatically follows from the theory, while giving a clear answer to the parameter setting.</a:t>
            </a:r>
          </a:p>
          <a:p>
            <a:pPr marL="178257" indent="-178257">
              <a:buFont typeface="Arial" panose="020B0604020202020204" pitchFamily="34" charset="0"/>
              <a:buChar char="•"/>
            </a:pPr>
            <a:r>
              <a:rPr lang="en-US" baseline="0" dirty="0"/>
              <a:t>He was also the first to show that to robustly reduce variance, the path stretching needs to be combined with an appropriate angular sampling.</a:t>
            </a:r>
          </a:p>
          <a:p>
            <a:pPr marL="178257" indent="-178257">
              <a:buFont typeface="Arial" panose="020B0604020202020204" pitchFamily="34" charset="0"/>
              <a:buChar char="•"/>
            </a:pPr>
            <a:r>
              <a:rPr lang="en-US" baseline="0" dirty="0"/>
              <a:t>While he conceived his work with reactor shield design problems in mind, we apply his ideas to subsurface light transport and make further improvements.</a:t>
            </a:r>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cs-CZ" dirty="0"/>
          </a:p>
        </p:txBody>
      </p:sp>
    </p:spTree>
    <p:extLst>
      <p:ext uri="{BB962C8B-B14F-4D97-AF65-F5344CB8AC3E}">
        <p14:creationId xmlns:p14="http://schemas.microsoft.com/office/powerpoint/2010/main" val="3652577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dirty="0"/>
              <a:t>In order to be able to build upon the zero-variance theory in constructing the random walk, we need an approximation of the radiance solution under the surface.</a:t>
            </a:r>
          </a:p>
          <a:p>
            <a:pPr marL="158265" indent="-158265">
              <a:buFont typeface="Arial" panose="020B0604020202020204" pitchFamily="34" charset="0"/>
              <a:buChar char="•"/>
            </a:pPr>
            <a:r>
              <a:rPr lang="en-US" dirty="0"/>
              <a:t>Note</a:t>
            </a:r>
            <a:r>
              <a:rPr lang="en-US" baseline="0" dirty="0"/>
              <a:t> that the Monte Carlo estimator that we construct is unbiased irrespective of the accuracy of this approximate solution; the accuracy only affects the variance reduction but not the unbiasedness of the resulting estimator.</a:t>
            </a:r>
          </a:p>
          <a:p>
            <a:pPr marL="158265" indent="-158265">
              <a:buFont typeface="Arial" panose="020B0604020202020204" pitchFamily="34" charset="0"/>
              <a:buChar char="•"/>
            </a:pPr>
            <a:r>
              <a:rPr lang="en-US" baseline="0" dirty="0"/>
              <a:t>For this reason, we choose to approximate the true sub-surface distribution of radiance using a solution for a half-space with flat boundary.</a:t>
            </a:r>
          </a:p>
          <a:p>
            <a:pPr marL="158265" indent="-158265">
              <a:buFont typeface="Arial" panose="020B0604020202020204" pitchFamily="34" charset="0"/>
              <a:buChar char="•"/>
            </a:pPr>
            <a:r>
              <a:rPr lang="en-US" baseline="0" dirty="0"/>
              <a:t>In this setting, the phase space position </a:t>
            </a:r>
            <a:r>
              <a:rPr lang="en-US" b="1" baseline="0" dirty="0"/>
              <a:t>r</a:t>
            </a:r>
            <a:r>
              <a:rPr lang="en-US" baseline="0" dirty="0"/>
              <a:t> can be specified by the (optical) depth under the surface, </a:t>
            </a:r>
            <a:r>
              <a:rPr lang="en-US" i="1" baseline="0" dirty="0"/>
              <a:t>x</a:t>
            </a:r>
            <a:r>
              <a:rPr lang="en-US" baseline="0" dirty="0"/>
              <a:t>, and the direction cosine </a:t>
            </a:r>
            <a:r>
              <a:rPr lang="en-US" i="1" baseline="0" dirty="0">
                <a:latin typeface="Symbol" panose="05050102010706020507" pitchFamily="18" charset="2"/>
              </a:rPr>
              <a:t>u</a:t>
            </a:r>
            <a:r>
              <a:rPr lang="en-US" baseline="0" dirty="0"/>
              <a:t>.</a:t>
            </a:r>
            <a:endParaRPr lang="en-US" dirty="0"/>
          </a:p>
          <a:p>
            <a:pPr marL="158265" indent="-158265">
              <a:buFont typeface="Arial" panose="020B0604020202020204" pitchFamily="34" charset="0"/>
              <a:buChar char="•"/>
            </a:pPr>
            <a:endParaRPr lang="en-US" dirty="0"/>
          </a:p>
          <a:p>
            <a:pPr marL="158265" indent="-158265">
              <a:buFont typeface="Arial" panose="020B0604020202020204" pitchFamily="34" charset="0"/>
              <a:buChar char="•"/>
            </a:pPr>
            <a:r>
              <a:rPr lang="en-US" dirty="0"/>
              <a:t>The exact half-space solutions that we use can be derived in several ways, including what is known as </a:t>
            </a:r>
            <a:r>
              <a:rPr lang="en-US" dirty="0" err="1"/>
              <a:t>Caseology</a:t>
            </a:r>
            <a:r>
              <a:rPr lang="en-US" dirty="0"/>
              <a:t>, named after Kenneth Case who was on the theoretical division at Los Alamos building the first bombs. In 1960 Case studied in detail the 'spectrum' of the transport operator in the plane-parallel case, and derived an expansion into the discrete asymptotic diffusion mode, and the continuous spectrum of 'singular </a:t>
            </a:r>
            <a:r>
              <a:rPr lang="en-US" dirty="0" err="1"/>
              <a:t>eigenfunctions</a:t>
            </a:r>
            <a:r>
              <a:rPr lang="en-US" dirty="0"/>
              <a:t>' - so named because the angular distributions (the</a:t>
            </a:r>
            <a:r>
              <a:rPr lang="en-US" baseline="0" dirty="0"/>
              <a:t> phi-functions on the slide</a:t>
            </a:r>
            <a:r>
              <a:rPr lang="en-US" dirty="0"/>
              <a:t>) for the transient terms are singular. This study of the structure of exact solutions in transport is incredibly insightful and we are the first, to our knowledge, to exploit it directly in a rendering technique.</a:t>
            </a:r>
          </a:p>
          <a:p>
            <a:pPr marL="158265" indent="-158265">
              <a:buFont typeface="Arial" panose="020B0604020202020204" pitchFamily="34" charset="0"/>
              <a:buChar char="•"/>
            </a:pPr>
            <a:r>
              <a:rPr lang="en-US" dirty="0"/>
              <a:t>Each </a:t>
            </a:r>
            <a:r>
              <a:rPr lang="en-US" dirty="0" err="1"/>
              <a:t>eigenfunction</a:t>
            </a:r>
            <a:r>
              <a:rPr lang="en-US" dirty="0"/>
              <a:t> of the spectrum has the same form: the spatial term that only depends on the depth under the surface is a simple exponential, with different </a:t>
            </a:r>
            <a:r>
              <a:rPr lang="en-US" dirty="0" err="1"/>
              <a:t>eigenfunctions</a:t>
            </a:r>
            <a:r>
              <a:rPr lang="en-US" dirty="0"/>
              <a:t> having different decay rates.</a:t>
            </a:r>
            <a:r>
              <a:rPr lang="en-US" baseline="0" dirty="0"/>
              <a:t> The angular term then corresponds to integrating the spatial term along a line from a given depth in a given direction.</a:t>
            </a:r>
            <a:endParaRPr lang="cs-CZ" dirty="0"/>
          </a:p>
        </p:txBody>
      </p:sp>
    </p:spTree>
    <p:extLst>
      <p:ext uri="{BB962C8B-B14F-4D97-AF65-F5344CB8AC3E}">
        <p14:creationId xmlns:p14="http://schemas.microsoft.com/office/powerpoint/2010/main" val="1644085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sz="1100" dirty="0">
                <a:latin typeface="Arial" charset="0"/>
              </a:rPr>
              <a:t>Despite the fact that the importance function driving the sampling assumes uniform hemispherical illumination, the modified path sampling lowers variance even when the illumination is </a:t>
            </a:r>
            <a:r>
              <a:rPr lang="en-US" sz="1100" dirty="0" err="1">
                <a:latin typeface="Arial" charset="0"/>
              </a:rPr>
              <a:t>nonuniform</a:t>
            </a:r>
            <a:r>
              <a:rPr lang="en-US" sz="1100" dirty="0">
                <a:latin typeface="Arial" charset="0"/>
              </a:rPr>
              <a:t>. </a:t>
            </a:r>
          </a:p>
          <a:p>
            <a:pPr marL="158265" indent="-158265">
              <a:buFont typeface="Arial" panose="020B0604020202020204" pitchFamily="34" charset="0"/>
              <a:buChar char="•"/>
            </a:pPr>
            <a:r>
              <a:rPr lang="en-US" sz="1100" dirty="0">
                <a:latin typeface="Arial" charset="0"/>
              </a:rPr>
              <a:t>The images rendered with classical sampling use 100 samples/pixel while in our results we trace about 50% more samples/pixel in the same time. </a:t>
            </a:r>
          </a:p>
          <a:p>
            <a:pPr marL="158265" indent="-158265">
              <a:buFont typeface="Arial" panose="020B0604020202020204" pitchFamily="34" charset="0"/>
              <a:buChar char="•"/>
            </a:pPr>
            <a:r>
              <a:rPr lang="en-US" sz="1100" dirty="0">
                <a:latin typeface="Arial" charset="0"/>
              </a:rPr>
              <a:t>While the speedup is a profitable side-effect, most of the variance reduction is due to the sampling pdfs closely approximating the zero-variance sampling scheme. </a:t>
            </a:r>
          </a:p>
          <a:p>
            <a:pPr marL="158265" indent="-158265">
              <a:buFont typeface="Arial" panose="020B0604020202020204" pitchFamily="34" charset="0"/>
              <a:buChar char="•"/>
            </a:pPr>
            <a:r>
              <a:rPr lang="en-US" sz="1100" dirty="0">
                <a:latin typeface="Arial" charset="0"/>
              </a:rPr>
              <a:t>As on the previous slide, the subsurface medium has a single scattering albedo of 0.943 for all wavelengths and index-matched smooth boundaries. </a:t>
            </a:r>
          </a:p>
          <a:p>
            <a:pPr marL="158265" indent="-158265">
              <a:buFont typeface="Arial" panose="020B0604020202020204" pitchFamily="34" charset="0"/>
              <a:buChar char="•"/>
            </a:pPr>
            <a:r>
              <a:rPr lang="en-US" sz="1100" dirty="0">
                <a:latin typeface="Arial" charset="0"/>
              </a:rPr>
              <a:t>The individual rows show results for different environment maps.</a:t>
            </a:r>
            <a:endParaRPr lang="cs-CZ" dirty="0"/>
          </a:p>
        </p:txBody>
      </p:sp>
    </p:spTree>
    <p:extLst>
      <p:ext uri="{BB962C8B-B14F-4D97-AF65-F5344CB8AC3E}">
        <p14:creationId xmlns:p14="http://schemas.microsoft.com/office/powerpoint/2010/main" val="259629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8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53</a:t>
            </a:fld>
            <a:endParaRPr lang="cs-CZ"/>
          </a:p>
        </p:txBody>
      </p:sp>
    </p:spTree>
    <p:extLst>
      <p:ext uri="{BB962C8B-B14F-4D97-AF65-F5344CB8AC3E}">
        <p14:creationId xmlns:p14="http://schemas.microsoft.com/office/powerpoint/2010/main" val="480803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normAutofit/>
          </a:bodyPr>
          <a:lstStyle/>
          <a:p>
            <a:pPr>
              <a:buFont typeface="Arial" pitchFamily="34" charset="0"/>
              <a:buChar char="•"/>
            </a:pPr>
            <a:endParaRPr lang="en-US" sz="1200" b="0" kern="1200" dirty="0" smtClean="0">
              <a:solidFill>
                <a:schemeClr val="tx1"/>
              </a:solidFill>
              <a:latin typeface="Arial"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r>
              <a:rPr lang="en-US" dirty="0" err="1" smtClean="0"/>
              <a:t>Spolupracijeme</a:t>
            </a:r>
            <a:r>
              <a:rPr lang="en-US" dirty="0" smtClean="0"/>
              <a:t> I se </a:t>
            </a:r>
            <a:r>
              <a:rPr lang="en-US" dirty="0" err="1" smtClean="0"/>
              <a:t>studiem</a:t>
            </a:r>
            <a:r>
              <a:rPr lang="en-US" dirty="0" smtClean="0"/>
              <a:t> Pixar.</a:t>
            </a:r>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59</a:t>
            </a:fld>
            <a:endParaRPr lang="cs-CZ">
              <a:solidFill>
                <a:prstClr val="black"/>
              </a:solidFill>
            </a:endParaRPr>
          </a:p>
        </p:txBody>
      </p:sp>
    </p:spTree>
    <p:extLst>
      <p:ext uri="{BB962C8B-B14F-4D97-AF65-F5344CB8AC3E}">
        <p14:creationId xmlns:p14="http://schemas.microsoft.com/office/powerpoint/2010/main" val="471075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60</a:t>
            </a:fld>
            <a:endParaRPr lang="cs-CZ"/>
          </a:p>
        </p:txBody>
      </p:sp>
    </p:spTree>
    <p:extLst>
      <p:ext uri="{BB962C8B-B14F-4D97-AF65-F5344CB8AC3E}">
        <p14:creationId xmlns:p14="http://schemas.microsoft.com/office/powerpoint/2010/main" val="301966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en-US" baseline="0" dirty="0" smtClean="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61</a:t>
            </a:fld>
            <a:endParaRPr lang="cs-CZ"/>
          </a:p>
        </p:txBody>
      </p:sp>
    </p:spTree>
    <p:extLst>
      <p:ext uri="{BB962C8B-B14F-4D97-AF65-F5344CB8AC3E}">
        <p14:creationId xmlns:p14="http://schemas.microsoft.com/office/powerpoint/2010/main" val="1093037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62</a:t>
            </a:fld>
            <a:endParaRPr lang="cs-CZ"/>
          </a:p>
        </p:txBody>
      </p:sp>
    </p:spTree>
    <p:extLst>
      <p:ext uri="{BB962C8B-B14F-4D97-AF65-F5344CB8AC3E}">
        <p14:creationId xmlns:p14="http://schemas.microsoft.com/office/powerpoint/2010/main" val="3033866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63</a:t>
            </a:fld>
            <a:endParaRPr lang="cs-CZ"/>
          </a:p>
        </p:txBody>
      </p:sp>
    </p:spTree>
    <p:extLst>
      <p:ext uri="{BB962C8B-B14F-4D97-AF65-F5344CB8AC3E}">
        <p14:creationId xmlns:p14="http://schemas.microsoft.com/office/powerpoint/2010/main" val="1079739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Tx/>
              <a:buChar char="-"/>
            </a:pPr>
            <a:r>
              <a:rPr lang="en-US" dirty="0"/>
              <a:t>But before I delve into the technical intricacies, let me start by stating what problem we are solving.</a:t>
            </a:r>
          </a:p>
          <a:p>
            <a:pPr marL="171450" indent="-171450">
              <a:buFontTx/>
              <a:buChar char="-"/>
            </a:pPr>
            <a:r>
              <a:rPr lang="en-US" dirty="0"/>
              <a:t>Give a scene …</a:t>
            </a:r>
          </a:p>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66</a:t>
            </a:fld>
            <a:endParaRPr lang="cs-CZ"/>
          </a:p>
        </p:txBody>
      </p:sp>
    </p:spTree>
    <p:extLst>
      <p:ext uri="{BB962C8B-B14F-4D97-AF65-F5344CB8AC3E}">
        <p14:creationId xmlns:p14="http://schemas.microsoft.com/office/powerpoint/2010/main" val="1341639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47775" y="1143000"/>
            <a:ext cx="4362450" cy="3086100"/>
          </a:xfrm>
          <a:ln/>
        </p:spPr>
      </p:sp>
      <p:sp>
        <p:nvSpPr>
          <p:cNvPr id="55299"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EE58EAD-729C-48EF-A1A9-06A57831423B}" type="slidenum">
              <a:rPr lang="en-US"/>
              <a:pPr/>
              <a:t>68</a:t>
            </a:fld>
            <a:endParaRPr lang="en-US"/>
          </a:p>
        </p:txBody>
      </p:sp>
      <p:sp>
        <p:nvSpPr>
          <p:cNvPr id="57347" name="Rectangle 2"/>
          <p:cNvSpPr>
            <a:spLocks noGrp="1" noRot="1" noChangeAspect="1" noChangeArrowheads="1" noTextEdit="1"/>
          </p:cNvSpPr>
          <p:nvPr>
            <p:ph type="sldImg"/>
          </p:nvPr>
        </p:nvSpPr>
        <p:spPr>
          <a:xfrm>
            <a:off x="1004888" y="685800"/>
            <a:ext cx="4848225" cy="3429000"/>
          </a:xfrm>
          <a:ln/>
        </p:spPr>
      </p:sp>
      <p:sp>
        <p:nvSpPr>
          <p:cNvPr id="57348" name="Rectangle 3"/>
          <p:cNvSpPr>
            <a:spLocks noGrp="1" noChangeArrowheads="1"/>
          </p:cNvSpPr>
          <p:nvPr>
            <p:ph type="body" idx="1"/>
          </p:nvPr>
        </p:nvSpPr>
        <p:spPr>
          <a:xfrm>
            <a:off x="913991" y="4342939"/>
            <a:ext cx="5030018" cy="4114587"/>
          </a:xfrm>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6</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12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40015C8-84EE-4A5D-9341-D1F4DAEC6356}" type="slidenum">
              <a:rPr lang="en-US"/>
              <a:pPr/>
              <a:t>80</a:t>
            </a:fld>
            <a:endParaRPr lang="en-US"/>
          </a:p>
        </p:txBody>
      </p:sp>
      <p:sp>
        <p:nvSpPr>
          <p:cNvPr id="55299" name="Rectangle 2"/>
          <p:cNvSpPr>
            <a:spLocks noGrp="1" noRot="1" noChangeAspect="1" noChangeArrowheads="1" noTextEdit="1"/>
          </p:cNvSpPr>
          <p:nvPr>
            <p:ph type="sldImg"/>
          </p:nvPr>
        </p:nvSpPr>
        <p:spPr>
          <a:xfrm>
            <a:off x="1004888" y="685800"/>
            <a:ext cx="4848225" cy="3429000"/>
          </a:xfrm>
          <a:ln/>
        </p:spPr>
      </p:sp>
      <p:sp>
        <p:nvSpPr>
          <p:cNvPr id="55300" name="Rectangle 3"/>
          <p:cNvSpPr>
            <a:spLocks noGrp="1" noChangeArrowheads="1"/>
          </p:cNvSpPr>
          <p:nvPr>
            <p:ph type="body" idx="1"/>
          </p:nvPr>
        </p:nvSpPr>
        <p:spPr>
          <a:xfrm>
            <a:off x="913991" y="4342939"/>
            <a:ext cx="5030018" cy="4114587"/>
          </a:xfrm>
          <a:noFill/>
          <a:ln/>
        </p:spPr>
        <p:txBody>
          <a:bodyPr/>
          <a:lstStyle/>
          <a:p>
            <a:pPr eaLnBrk="1" hangingPunct="1"/>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92</a:t>
            </a:fld>
            <a:endParaRPr lang="en-US"/>
          </a:p>
        </p:txBody>
      </p:sp>
    </p:spTree>
    <p:extLst>
      <p:ext uri="{BB962C8B-B14F-4D97-AF65-F5344CB8AC3E}">
        <p14:creationId xmlns:p14="http://schemas.microsoft.com/office/powerpoint/2010/main" val="2945871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So now you’ve had a look at what people can do with Corona.</a:t>
            </a:r>
            <a:r>
              <a:rPr lang="en-GB" baseline="0" dirty="0"/>
              <a:t> Let me tell you some quick facts about corona and our developers mantra. </a:t>
            </a:r>
          </a:p>
          <a:p>
            <a:r>
              <a:rPr lang="en-GB" baseline="0" dirty="0"/>
              <a:t>And the reason why Ondrej started developing Corona. Corona was originally meant to be simple research project for his bachelor thesis, but it grown into something bigger over the years.</a:t>
            </a:r>
          </a:p>
          <a:p>
            <a:r>
              <a:rPr lang="en-GB" baseline="0" dirty="0"/>
              <a:t>Me and Ondrej were taking a part in CG community in Czech republic and we both worked as </a:t>
            </a:r>
            <a:r>
              <a:rPr lang="en-GB" baseline="0" dirty="0" err="1"/>
              <a:t>visualisers</a:t>
            </a:r>
            <a:r>
              <a:rPr lang="en-GB" baseline="0" dirty="0"/>
              <a:t>, but felt, that the tools which were available at the time were not giving us the artistic freedom which we wanted. Everything was too technical. So that we as artist were forced to learn and understand the mechanics of the rendering and physics in order to produce images, something what should be easy. So we have decided that we could possibly evolve corona to commercial software at some point.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3297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0623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63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Back</a:t>
            </a:r>
            <a:r>
              <a:rPr lang="en-GB" baseline="0" dirty="0"/>
              <a:t> to interiors.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49513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605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9589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3035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9</a:t>
            </a:fld>
            <a:endParaRPr lang="cs-CZ">
              <a:solidFill>
                <a:prstClr val="black"/>
              </a:solidFill>
            </a:endParaRPr>
          </a:p>
        </p:txBody>
      </p:sp>
    </p:spTree>
    <p:extLst>
      <p:ext uri="{BB962C8B-B14F-4D97-AF65-F5344CB8AC3E}">
        <p14:creationId xmlns:p14="http://schemas.microsoft.com/office/powerpoint/2010/main" val="2628473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10487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r>
              <a:rPr lang="en-GB" dirty="0"/>
              <a:t>You can also do highly stylised </a:t>
            </a:r>
            <a:r>
              <a:rPr lang="en-GB" dirty="0" err="1"/>
              <a:t>imagaes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7012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68902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0166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5086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r>
              <a:rPr lang="en-GB" dirty="0"/>
              <a:t>We</a:t>
            </a:r>
            <a:r>
              <a:rPr lang="en-GB" baseline="0" dirty="0"/>
              <a:t> see more and more interesting work from Latin America and Eastern Europe. Mostly animations with characters, animals these days.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7773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r>
              <a:rPr lang="en-GB" dirty="0"/>
              <a:t>This</a:t>
            </a:r>
            <a:r>
              <a:rPr lang="en-GB" baseline="0" dirty="0"/>
              <a:t> is a shot from advert for Russian bank. You can render living animals as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35078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r>
              <a:rPr lang="en-GB" dirty="0"/>
              <a:t>As well as hyper-realistic</a:t>
            </a:r>
            <a:r>
              <a:rPr lang="en-GB" baseline="0" dirty="0"/>
              <a:t> images using same </a:t>
            </a:r>
            <a:r>
              <a:rPr lang="en-GB" baseline="0" dirty="0" err="1"/>
              <a:t>shaders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91633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r>
              <a:rPr lang="en-GB" dirty="0"/>
              <a:t>You can render</a:t>
            </a:r>
            <a:r>
              <a:rPr lang="en-GB" baseline="0" dirty="0"/>
              <a:t> highly stylised work with corona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8587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Before getting into Corona’s feature set, let’s sidestep</a:t>
            </a:r>
            <a:r>
              <a:rPr lang="en-GB" baseline="0" dirty="0"/>
              <a:t> a moment to our story.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JM"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5333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10</a:t>
            </a:fld>
            <a:endParaRPr lang="cs-CZ">
              <a:solidFill>
                <a:prstClr val="black"/>
              </a:solidFill>
            </a:endParaRPr>
          </a:p>
        </p:txBody>
      </p:sp>
    </p:spTree>
    <p:extLst>
      <p:ext uri="{BB962C8B-B14F-4D97-AF65-F5344CB8AC3E}">
        <p14:creationId xmlns:p14="http://schemas.microsoft.com/office/powerpoint/2010/main" val="3511246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You can </a:t>
            </a:r>
            <a:r>
              <a:rPr lang="en-GB" dirty="0" err="1"/>
              <a:t>achive</a:t>
            </a:r>
            <a:r>
              <a:rPr lang="en-GB" dirty="0"/>
              <a:t> everything</a:t>
            </a:r>
            <a:r>
              <a:rPr lang="en-GB" baseline="0" dirty="0"/>
              <a:t> if you have a good plan – This was our improvised </a:t>
            </a:r>
            <a:r>
              <a:rPr lang="en-GB" baseline="0" dirty="0" err="1"/>
              <a:t>trello</a:t>
            </a:r>
            <a:r>
              <a:rPr lang="en-GB" baseline="0" dirty="0"/>
              <a:t>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20637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The contents</a:t>
            </a:r>
            <a:r>
              <a:rPr lang="en-GB" baseline="0" dirty="0"/>
              <a:t> of your fridge will changes.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9395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err="1"/>
              <a:t>Ve</a:t>
            </a:r>
            <a:r>
              <a:rPr lang="en-GB" dirty="0"/>
              <a:t> </a:t>
            </a:r>
            <a:r>
              <a:rPr lang="en-GB" dirty="0" err="1"/>
              <a:t>vasi</a:t>
            </a:r>
            <a:r>
              <a:rPr lang="en-GB" dirty="0"/>
              <a:t> </a:t>
            </a:r>
            <a:r>
              <a:rPr lang="en-GB" dirty="0" err="1"/>
              <a:t>nove</a:t>
            </a:r>
            <a:r>
              <a:rPr lang="en-GB" dirty="0"/>
              <a:t> </a:t>
            </a:r>
            <a:r>
              <a:rPr lang="en-GB" dirty="0" err="1"/>
              <a:t>kancelari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26632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err="1"/>
              <a:t>Nachazejici</a:t>
            </a:r>
            <a:r>
              <a:rPr lang="en-GB" dirty="0"/>
              <a:t> se </a:t>
            </a:r>
            <a:r>
              <a:rPr lang="en-GB" dirty="0" err="1"/>
              <a:t>na</a:t>
            </a:r>
            <a:r>
              <a:rPr lang="en-GB" baseline="0" dirty="0"/>
              <a:t> </a:t>
            </a:r>
            <a:r>
              <a:rPr lang="en-GB" baseline="0" dirty="0" err="1"/>
              <a:t>luxusni</a:t>
            </a:r>
            <a:r>
              <a:rPr lang="en-GB" baseline="0" dirty="0"/>
              <a:t> </a:t>
            </a:r>
            <a:r>
              <a:rPr lang="en-GB" baseline="0" dirty="0" err="1"/>
              <a:t>adrese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62547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US" dirty="0"/>
              <a:t>And</a:t>
            </a:r>
            <a:r>
              <a:rPr lang="en-US" baseline="0" dirty="0"/>
              <a:t> we also had a cake next day in our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11981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err="1"/>
              <a:t>Ktery</a:t>
            </a:r>
            <a:r>
              <a:rPr lang="en-GB" dirty="0"/>
              <a:t> </a:t>
            </a:r>
            <a:r>
              <a:rPr lang="en-GB" dirty="0" err="1"/>
              <a:t>civilizovane</a:t>
            </a:r>
            <a:r>
              <a:rPr lang="en-GB" dirty="0"/>
              <a:t> </a:t>
            </a:r>
            <a:r>
              <a:rPr lang="en-GB" dirty="0" err="1"/>
              <a:t>snite</a:t>
            </a:r>
            <a:r>
              <a:rPr lang="en-GB" dirty="0"/>
              <a:t> </a:t>
            </a:r>
            <a:r>
              <a:rPr lang="en-GB" dirty="0" err="1"/>
              <a:t>plastikovymi</a:t>
            </a:r>
            <a:r>
              <a:rPr lang="en-GB" dirty="0"/>
              <a:t> </a:t>
            </a:r>
            <a:r>
              <a:rPr lang="en-GB" dirty="0" err="1"/>
              <a:t>nozi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8149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41363"/>
            <a:ext cx="5235575" cy="3702050"/>
          </a:xfrm>
        </p:spPr>
      </p:sp>
      <p:sp>
        <p:nvSpPr>
          <p:cNvPr id="3" name="Notes Placeholder 2"/>
          <p:cNvSpPr>
            <a:spLocks noGrp="1"/>
          </p:cNvSpPr>
          <p:nvPr>
            <p:ph type="body" idx="1"/>
          </p:nvPr>
        </p:nvSpPr>
        <p:spPr/>
        <p:txBody>
          <a:bodyPr/>
          <a:lstStyle/>
          <a:p>
            <a:r>
              <a:rPr lang="en-GB" dirty="0"/>
              <a:t>But now we have grown to a team of 15 professionals</a:t>
            </a:r>
            <a:r>
              <a:rPr lang="en-GB" baseline="0" dirty="0"/>
              <a:t> spread across the Czech Republic, Poland and the USA. As you can see, we reinvest the money from Corona into its development, not into fancy clothes….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JM"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4104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164549" indent="-164549">
              <a:buFont typeface="Arial" panose="020B0604020202020204" pitchFamily="34" charset="0"/>
              <a:buChar char="•"/>
            </a:pPr>
            <a:r>
              <a:rPr lang="en-US" dirty="0"/>
              <a:t>… or furniture.</a:t>
            </a: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89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219398" indent="-219398">
              <a:buFont typeface="Arial" panose="020B0604020202020204" pitchFamily="34" charset="0"/>
              <a:buChar char="•"/>
            </a:pPr>
            <a:r>
              <a:rPr lang="en-US" dirty="0"/>
              <a:t>The use of physically</a:t>
            </a:r>
            <a:r>
              <a:rPr lang="en-US" baseline="0" dirty="0"/>
              <a:t> based rendering is really widespread.</a:t>
            </a:r>
          </a:p>
          <a:p>
            <a:pPr marL="219398" indent="-219398">
              <a:buFont typeface="Arial" panose="020B0604020202020204" pitchFamily="34" charset="0"/>
              <a:buChar char="•"/>
            </a:pPr>
            <a:r>
              <a:rPr lang="en-US" baseline="0" dirty="0"/>
              <a:t>Many product catalogues, such as for cars…</a:t>
            </a: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2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By</a:t>
            </a:r>
            <a:r>
              <a:rPr lang="en-US" baseline="0" dirty="0"/>
              <a:t> now, a wide range of existing </a:t>
            </a:r>
            <a:r>
              <a:rPr lang="en-US" dirty="0"/>
              <a:t>commercial solutions based on ray tracing are available, with the pioneers still</a:t>
            </a:r>
            <a:r>
              <a:rPr lang="en-US" baseline="0" dirty="0"/>
              <a:t> keeping their leading positions</a:t>
            </a:r>
          </a:p>
          <a:p>
            <a:pPr marL="628650" lvl="1" indent="-171450">
              <a:buFont typeface="Arial" panose="020B0604020202020204" pitchFamily="34" charset="0"/>
              <a:buChar char="•"/>
            </a:pPr>
            <a:r>
              <a:rPr lang="en-US" baseline="0" dirty="0"/>
              <a:t>V-ray continues to be the leader in </a:t>
            </a:r>
            <a:r>
              <a:rPr lang="en-US" baseline="0" dirty="0" err="1"/>
              <a:t>archiviz</a:t>
            </a:r>
            <a:endParaRPr lang="en-US" baseline="0" dirty="0"/>
          </a:p>
          <a:p>
            <a:pPr marL="628650" lvl="1" indent="-171450">
              <a:buFont typeface="Arial" panose="020B0604020202020204" pitchFamily="34" charset="0"/>
              <a:buChar char="•"/>
            </a:pPr>
            <a:r>
              <a:rPr lang="en-US" baseline="0" dirty="0"/>
              <a:t>And Arnold is still the leader in VFX</a:t>
            </a:r>
          </a:p>
          <a:p>
            <a:pPr marL="628650" lvl="1" indent="-171450">
              <a:buFont typeface="Arial" panose="020B0604020202020204" pitchFamily="34" charset="0"/>
              <a:buChar char="•"/>
            </a:pPr>
            <a:r>
              <a:rPr lang="en-US" baseline="0" dirty="0"/>
              <a:t>Mental ray used to be strong but it’s become more of a legacy by now</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As for </a:t>
            </a:r>
            <a:r>
              <a:rPr lang="en-US" baseline="0" dirty="0" err="1"/>
              <a:t>archviz</a:t>
            </a:r>
            <a:r>
              <a:rPr lang="en-US" baseline="0" dirty="0"/>
              <a:t>, numerous alternatives to V-ray are available, among which our Corona plays an important role.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In the VFX, PIXAR is trying to revamp their </a:t>
            </a:r>
            <a:r>
              <a:rPr lang="en-US" baseline="0" dirty="0" err="1"/>
              <a:t>RenderMan</a:t>
            </a:r>
            <a:endParaRPr lang="en-US" baseline="0" dirty="0"/>
          </a:p>
          <a:p>
            <a:pPr marL="171639" lvl="0" indent="-171450">
              <a:buFont typeface="Arial" panose="020B0604020202020204" pitchFamily="34" charset="0"/>
              <a:buChar char="•"/>
            </a:pPr>
            <a:r>
              <a:rPr lang="en-US" baseline="0" dirty="0"/>
              <a:t>Some large production studios are building their own rendering solution</a:t>
            </a:r>
          </a:p>
          <a:p>
            <a:pPr marL="171639" lvl="0" indent="-171450">
              <a:buFont typeface="Arial" panose="020B0604020202020204" pitchFamily="34" charset="0"/>
              <a:buChar char="•"/>
            </a:pPr>
            <a:r>
              <a:rPr lang="en-US" baseline="0" dirty="0" err="1"/>
              <a:t>Weta</a:t>
            </a:r>
            <a:r>
              <a:rPr lang="en-US" baseline="0" dirty="0"/>
              <a:t> digital (the makers of The Lord of the Rings or Avatar) have their Manuka renderer. </a:t>
            </a:r>
          </a:p>
          <a:p>
            <a:pPr marL="171639" lvl="0" indent="-171450">
              <a:buFont typeface="Arial" panose="020B0604020202020204" pitchFamily="34" charset="0"/>
              <a:buChar char="•"/>
            </a:pPr>
            <a:r>
              <a:rPr lang="en-US" baseline="0" dirty="0"/>
              <a:t>Don’t ask me why they decided to call it that way</a:t>
            </a:r>
          </a:p>
          <a:p>
            <a:pPr marL="171639" lvl="0" indent="-171450">
              <a:buFont typeface="Arial" panose="020B0604020202020204" pitchFamily="34" charset="0"/>
              <a:buChar char="•"/>
            </a:pPr>
            <a:r>
              <a:rPr lang="en-US" baseline="0" dirty="0"/>
              <a:t>But it’s not that hard to guess why the rendering developers of Disney Animation studios decided to call their baby Hyperion</a:t>
            </a:r>
          </a:p>
          <a:p>
            <a:pPr marL="171639" lvl="0" indent="-171450">
              <a:buFont typeface="Arial" panose="020B0604020202020204"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14</a:t>
            </a:fld>
            <a:endParaRPr lang="en-US"/>
          </a:p>
        </p:txBody>
      </p:sp>
    </p:spTree>
    <p:extLst>
      <p:ext uri="{BB962C8B-B14F-4D97-AF65-F5344CB8AC3E}">
        <p14:creationId xmlns:p14="http://schemas.microsoft.com/office/powerpoint/2010/main" val="268624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Tx/>
              <a:buChar char="-"/>
            </a:pPr>
            <a:r>
              <a:rPr lang="en-US" dirty="0"/>
              <a:t>But before I delve into the technical intricacies, let me start by stating what problem we are solving.</a:t>
            </a:r>
          </a:p>
          <a:p>
            <a:pPr marL="171450" indent="-171450">
              <a:buFontTx/>
              <a:buChar char="-"/>
            </a:pPr>
            <a:r>
              <a:rPr lang="en-US" dirty="0"/>
              <a:t>Give a scene …</a:t>
            </a:r>
          </a:p>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16</a:t>
            </a:fld>
            <a:endParaRPr lang="cs-CZ"/>
          </a:p>
        </p:txBody>
      </p:sp>
    </p:spTree>
    <p:extLst>
      <p:ext uri="{BB962C8B-B14F-4D97-AF65-F5344CB8AC3E}">
        <p14:creationId xmlns:p14="http://schemas.microsoft.com/office/powerpoint/2010/main" val="1341639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47" y="6987365"/>
            <a:ext cx="5318500"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Computer Graphics Group</a:t>
            </a:r>
            <a:r>
              <a:rPr lang="sk-SK"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Charles University</a:t>
            </a:r>
            <a:r>
              <a:rPr lang="cs-CZ" sz="1300" b="0" i="0" u="none" strike="noStrike" kern="1200" baseline="0" dirty="0">
                <a:solidFill>
                  <a:schemeClr val="accent1"/>
                </a:solidFill>
                <a:latin typeface="Myriad Pro" panose="020B0503030403020204" pitchFamily="34" charset="0"/>
                <a:ea typeface="+mn-ea"/>
                <a:cs typeface="+mn-cs"/>
              </a:rPr>
              <a:t>, P</a:t>
            </a:r>
            <a:r>
              <a:rPr lang="en-US" sz="1300" b="0" i="0" u="none" strike="noStrike" kern="1200" baseline="0" dirty="0" err="1">
                <a:solidFill>
                  <a:schemeClr val="accent1"/>
                </a:solidFill>
                <a:latin typeface="Myriad Pro" panose="020B0503030403020204" pitchFamily="34" charset="0"/>
                <a:ea typeface="+mn-ea"/>
                <a:cs typeface="+mn-cs"/>
              </a:rPr>
              <a:t>rague</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
        <p:nvSpPr>
          <p:cNvPr id="9" name="TextovéPole 7"/>
          <p:cNvSpPr txBox="1"/>
          <p:nvPr userDrawn="1"/>
        </p:nvSpPr>
        <p:spPr>
          <a:xfrm>
            <a:off x="3878797" y="6777048"/>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JAROSLAV K</a:t>
            </a:r>
            <a:r>
              <a:rPr lang="cs-CZ" sz="1300" b="0" i="0" u="none" strike="noStrike" kern="1200" baseline="0" dirty="0">
                <a:solidFill>
                  <a:schemeClr val="accent1"/>
                </a:solidFill>
                <a:latin typeface="Myriad Pro" panose="020B0503030403020204" pitchFamily="34" charset="0"/>
                <a:ea typeface="+mn-ea"/>
                <a:cs typeface="+mn-cs"/>
              </a:rPr>
              <a:t>ŘIVÁNEK</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chemeClr val="accent1"/>
                </a:solidFill>
                <a:latin typeface="Myriad Pro" panose="020B0503030403020204" pitchFamily="34" charset="0"/>
                <a:ea typeface="+mn-ea"/>
                <a:cs typeface="+mn-cs"/>
                <a:sym typeface="Wingdings" panose="05000000000000000000" pitchFamily="2" charset="2"/>
              </a:rPr>
              <a:t>j</a:t>
            </a:r>
            <a:r>
              <a:rPr lang="cs-CZ" sz="1300" b="0" i="0" u="none" strike="noStrike" kern="1200" baseline="0" dirty="0" err="1">
                <a:solidFill>
                  <a:schemeClr val="accent1"/>
                </a:solidFill>
                <a:latin typeface="Myriad Pro" panose="020B0503030403020204" pitchFamily="34" charset="0"/>
                <a:ea typeface="+mn-ea"/>
                <a:cs typeface="+mn-cs"/>
              </a:rPr>
              <a:t>aroslav.krivanek</a:t>
            </a:r>
            <a:r>
              <a:rPr lang="en-US" sz="1300" b="0" i="0" u="none" strike="noStrike" kern="1200" baseline="0" dirty="0">
                <a:solidFill>
                  <a:schemeClr val="accent1"/>
                </a:solidFill>
                <a:latin typeface="Myriad Pro" panose="020B0503030403020204" pitchFamily="34" charset="0"/>
                <a:ea typeface="+mn-ea"/>
                <a:cs typeface="+mn-cs"/>
              </a:rPr>
              <a:t>@mff.cuni.cz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en-US" sz="1300" b="0" i="0" u="none" strike="noStrike" kern="1200" baseline="0" dirty="0" err="1">
                <a:solidFill>
                  <a:schemeClr val="accent1"/>
                </a:solidFill>
                <a:latin typeface="Myriad Pro" panose="020B0503030403020204" pitchFamily="34" charset="0"/>
                <a:ea typeface="+mn-ea"/>
                <a:cs typeface="+mn-cs"/>
              </a:rPr>
              <a:t>jaroslav</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5" indent="-269775">
              <a:defRPr>
                <a:solidFill>
                  <a:schemeClr val="bg1"/>
                </a:solidFill>
              </a:defRPr>
            </a:lvl4pPr>
            <a:lvl5pPr marL="536376" indent="-266601">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5248184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397537292"/>
      </p:ext>
    </p:extLst>
  </p:cSld>
  <p:clrMapOvr>
    <a:masterClrMapping/>
  </p:clrMapOvr>
  <p:transition spd="slow">
    <p:push/>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7"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3413494342"/>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175051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417466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54107" indent="0">
              <a:buFontTx/>
              <a:buNone/>
              <a:defRPr sz="800">
                <a:latin typeface="Mission Gothic Regular" pitchFamily="50" charset="0"/>
              </a:defRPr>
            </a:lvl2pPr>
            <a:lvl3pPr marL="708216" indent="0">
              <a:buFontTx/>
              <a:buNone/>
              <a:defRPr sz="800">
                <a:latin typeface="Mission Gothic Regular" pitchFamily="50" charset="0"/>
              </a:defRPr>
            </a:lvl3pPr>
            <a:lvl4pPr marL="1062327" indent="0">
              <a:buFontTx/>
              <a:buNone/>
              <a:defRPr sz="800">
                <a:latin typeface="Mission Gothic Regular" pitchFamily="50" charset="0"/>
              </a:defRPr>
            </a:lvl4pPr>
            <a:lvl5pPr marL="1416434"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9094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7" y="864468"/>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892128"/>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0727" tIns="50364" rIns="100727" bIns="50364"/>
          <a:lstStyle/>
          <a:p>
            <a:pPr>
              <a:defRPr/>
            </a:pPr>
            <a:endParaRPr lang="en-US" sz="1900">
              <a:solidFill>
                <a:prstClr val="black"/>
              </a:solidFill>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0727" tIns="50364" rIns="100727" bIns="50364"/>
          <a:lstStyle/>
          <a:p>
            <a:pPr>
              <a:defRPr/>
            </a:pPr>
            <a:endParaRPr lang="en-US" sz="1900">
              <a:solidFill>
                <a:prstClr val="black"/>
              </a:solidFill>
            </a:endParaRPr>
          </a:p>
        </p:txBody>
      </p:sp>
      <p:sp>
        <p:nvSpPr>
          <p:cNvPr id="60418" name="Rectangle 2"/>
          <p:cNvSpPr>
            <a:spLocks noGrp="1" noChangeArrowheads="1"/>
          </p:cNvSpPr>
          <p:nvPr>
            <p:ph type="ctrTitle"/>
          </p:nvPr>
        </p:nvSpPr>
        <p:spPr>
          <a:xfrm>
            <a:off x="1069191" y="1679930"/>
            <a:ext cx="8913557" cy="1931917"/>
          </a:xfrm>
        </p:spPr>
        <p:txBody>
          <a:bodyPr/>
          <a:lstStyle>
            <a:lvl1pPr>
              <a:defRPr sz="40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4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Render Legion | corona-renderer.com</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12134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03639" algn="l" rtl="0" fontAlgn="base">
              <a:spcBef>
                <a:spcPct val="0"/>
              </a:spcBef>
              <a:spcAft>
                <a:spcPct val="0"/>
              </a:spcAft>
              <a:defRPr kern="1200">
                <a:solidFill>
                  <a:schemeClr val="tx1"/>
                </a:solidFill>
                <a:latin typeface="Lucida Console" pitchFamily="49" charset="0"/>
                <a:ea typeface="+mn-ea"/>
                <a:cs typeface="+mn-cs"/>
              </a:defRPr>
            </a:lvl2pPr>
            <a:lvl3pPr marL="1007276" algn="l" rtl="0" fontAlgn="base">
              <a:spcBef>
                <a:spcPct val="0"/>
              </a:spcBef>
              <a:spcAft>
                <a:spcPct val="0"/>
              </a:spcAft>
              <a:defRPr kern="1200">
                <a:solidFill>
                  <a:schemeClr val="tx1"/>
                </a:solidFill>
                <a:latin typeface="Lucida Console" pitchFamily="49" charset="0"/>
                <a:ea typeface="+mn-ea"/>
                <a:cs typeface="+mn-cs"/>
              </a:defRPr>
            </a:lvl3pPr>
            <a:lvl4pPr marL="1510915" algn="l" rtl="0" fontAlgn="base">
              <a:spcBef>
                <a:spcPct val="0"/>
              </a:spcBef>
              <a:spcAft>
                <a:spcPct val="0"/>
              </a:spcAft>
              <a:defRPr kern="1200">
                <a:solidFill>
                  <a:schemeClr val="tx1"/>
                </a:solidFill>
                <a:latin typeface="Lucida Console" pitchFamily="49" charset="0"/>
                <a:ea typeface="+mn-ea"/>
                <a:cs typeface="+mn-cs"/>
              </a:defRPr>
            </a:lvl4pPr>
            <a:lvl5pPr marL="2014551" algn="l" rtl="0" fontAlgn="base">
              <a:spcBef>
                <a:spcPct val="0"/>
              </a:spcBef>
              <a:spcAft>
                <a:spcPct val="0"/>
              </a:spcAft>
              <a:defRPr kern="1200">
                <a:solidFill>
                  <a:schemeClr val="tx1"/>
                </a:solidFill>
                <a:latin typeface="Lucida Console" pitchFamily="49" charset="0"/>
                <a:ea typeface="+mn-ea"/>
                <a:cs typeface="+mn-cs"/>
              </a:defRPr>
            </a:lvl5pPr>
            <a:lvl6pPr marL="2518190" algn="l" defTabSz="1007276" rtl="0" eaLnBrk="1" latinLnBrk="0" hangingPunct="1">
              <a:defRPr kern="1200">
                <a:solidFill>
                  <a:schemeClr val="tx1"/>
                </a:solidFill>
                <a:latin typeface="Lucida Console" pitchFamily="49" charset="0"/>
                <a:ea typeface="+mn-ea"/>
                <a:cs typeface="+mn-cs"/>
              </a:defRPr>
            </a:lvl6pPr>
            <a:lvl7pPr marL="3021828" algn="l" defTabSz="1007276" rtl="0" eaLnBrk="1" latinLnBrk="0" hangingPunct="1">
              <a:defRPr kern="1200">
                <a:solidFill>
                  <a:schemeClr val="tx1"/>
                </a:solidFill>
                <a:latin typeface="Lucida Console" pitchFamily="49" charset="0"/>
                <a:ea typeface="+mn-ea"/>
                <a:cs typeface="+mn-cs"/>
              </a:defRPr>
            </a:lvl7pPr>
            <a:lvl8pPr marL="3525465" algn="l" defTabSz="1007276" rtl="0" eaLnBrk="1" latinLnBrk="0" hangingPunct="1">
              <a:defRPr kern="1200">
                <a:solidFill>
                  <a:schemeClr val="tx1"/>
                </a:solidFill>
                <a:latin typeface="Lucida Console" pitchFamily="49" charset="0"/>
                <a:ea typeface="+mn-ea"/>
                <a:cs typeface="+mn-cs"/>
              </a:defRPr>
            </a:lvl8pPr>
            <a:lvl9pPr marL="4029104" algn="l" defTabSz="1007276"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Render Legion | corona-renderer.com</a:t>
            </a:r>
            <a:endParaRPr lang="en-US" altLang="en-US" dirty="0">
              <a:solidFill>
                <a:prstClr val="black"/>
              </a:solidFill>
            </a:endParaRPr>
          </a:p>
        </p:txBody>
      </p:sp>
    </p:spTree>
    <p:extLst>
      <p:ext uri="{BB962C8B-B14F-4D97-AF65-F5344CB8AC3E}">
        <p14:creationId xmlns:p14="http://schemas.microsoft.com/office/powerpoint/2010/main" val="18866623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4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200"/>
            </a:lvl1pPr>
            <a:lvl2pPr marL="503639" indent="0">
              <a:buNone/>
              <a:defRPr sz="1900"/>
            </a:lvl2pPr>
            <a:lvl3pPr marL="1007276" indent="0">
              <a:buNone/>
              <a:defRPr sz="1700"/>
            </a:lvl3pPr>
            <a:lvl4pPr marL="1510915" indent="0">
              <a:buNone/>
              <a:defRPr sz="1600"/>
            </a:lvl4pPr>
            <a:lvl5pPr marL="2014551" indent="0">
              <a:buNone/>
              <a:defRPr sz="1600"/>
            </a:lvl5pPr>
            <a:lvl6pPr marL="2518190" indent="0">
              <a:buNone/>
              <a:defRPr sz="1600"/>
            </a:lvl6pPr>
            <a:lvl7pPr marL="3021828" indent="0">
              <a:buNone/>
              <a:defRPr sz="1600"/>
            </a:lvl7pPr>
            <a:lvl8pPr marL="3525465" indent="0">
              <a:buNone/>
              <a:defRPr sz="1600"/>
            </a:lvl8pPr>
            <a:lvl9pPr marL="4029104" indent="0">
              <a:buNone/>
              <a:defRPr sz="1600"/>
            </a:lvl9pPr>
          </a:lstStyle>
          <a:p>
            <a:pPr lvl="0"/>
            <a:r>
              <a:rPr lang="en-US" dirty="0"/>
              <a:t>Click to edit Master text styles</a:t>
            </a:r>
          </a:p>
        </p:txBody>
      </p:sp>
    </p:spTree>
    <p:extLst>
      <p:ext uri="{BB962C8B-B14F-4D97-AF65-F5344CB8AC3E}">
        <p14:creationId xmlns:p14="http://schemas.microsoft.com/office/powerpoint/2010/main" val="42571127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31"/>
            <a:ext cx="4722217" cy="4994285"/>
          </a:xfrm>
        </p:spPr>
        <p:txBody>
          <a:bodyPr/>
          <a:lstStyle>
            <a:lvl1pPr>
              <a:defRPr sz="31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5"/>
          </a:xfrm>
        </p:spPr>
        <p:txBody>
          <a:bodyPr/>
          <a:lstStyle>
            <a:lvl1pPr>
              <a:defRPr sz="31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7471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30072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600" b="1"/>
            </a:lvl1pPr>
            <a:lvl2pPr marL="503639" indent="0">
              <a:buNone/>
              <a:defRPr sz="2200" b="1"/>
            </a:lvl2pPr>
            <a:lvl3pPr marL="1007276" indent="0">
              <a:buNone/>
              <a:defRPr sz="1900" b="1"/>
            </a:lvl3pPr>
            <a:lvl4pPr marL="1510915" indent="0">
              <a:buNone/>
              <a:defRPr sz="1700" b="1"/>
            </a:lvl4pPr>
            <a:lvl5pPr marL="2014551" indent="0">
              <a:buNone/>
              <a:defRPr sz="1700" b="1"/>
            </a:lvl5pPr>
            <a:lvl6pPr marL="2518190" indent="0">
              <a:buNone/>
              <a:defRPr sz="1700" b="1"/>
            </a:lvl6pPr>
            <a:lvl7pPr marL="3021828" indent="0">
              <a:buNone/>
              <a:defRPr sz="1700" b="1"/>
            </a:lvl7pPr>
            <a:lvl8pPr marL="3525465" indent="0">
              <a:buNone/>
              <a:defRPr sz="1700" b="1"/>
            </a:lvl8pPr>
            <a:lvl9pPr marL="4029104" indent="0">
              <a:buNone/>
              <a:defRPr sz="17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5" y="1692178"/>
            <a:ext cx="4725930" cy="705220"/>
          </a:xfrm>
        </p:spPr>
        <p:txBody>
          <a:bodyPr anchor="b"/>
          <a:lstStyle>
            <a:lvl1pPr marL="0" indent="0">
              <a:buNone/>
              <a:defRPr sz="2600" b="1"/>
            </a:lvl1pPr>
            <a:lvl2pPr marL="503639" indent="0">
              <a:buNone/>
              <a:defRPr sz="2200" b="1"/>
            </a:lvl2pPr>
            <a:lvl3pPr marL="1007276" indent="0">
              <a:buNone/>
              <a:defRPr sz="1900" b="1"/>
            </a:lvl3pPr>
            <a:lvl4pPr marL="1510915" indent="0">
              <a:buNone/>
              <a:defRPr sz="1700" b="1"/>
            </a:lvl4pPr>
            <a:lvl5pPr marL="2014551" indent="0">
              <a:buNone/>
              <a:defRPr sz="1700" b="1"/>
            </a:lvl5pPr>
            <a:lvl6pPr marL="2518190" indent="0">
              <a:buNone/>
              <a:defRPr sz="1700" b="1"/>
            </a:lvl6pPr>
            <a:lvl7pPr marL="3021828" indent="0">
              <a:buNone/>
              <a:defRPr sz="1700" b="1"/>
            </a:lvl7pPr>
            <a:lvl8pPr marL="3525465" indent="0">
              <a:buNone/>
              <a:defRPr sz="1700" b="1"/>
            </a:lvl8pPr>
            <a:lvl9pPr marL="40291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431295" y="2397397"/>
            <a:ext cx="4725930" cy="435556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659898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839687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7931027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6" y="300992"/>
            <a:ext cx="3517533" cy="1280946"/>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180207" y="300997"/>
            <a:ext cx="5977020"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6" y="1581937"/>
            <a:ext cx="3517533" cy="5171028"/>
          </a:xfrm>
        </p:spPr>
        <p:txBody>
          <a:bodyPr/>
          <a:lstStyle>
            <a:lvl1pPr marL="0" indent="0">
              <a:buNone/>
              <a:defRPr sz="1600"/>
            </a:lvl1pPr>
            <a:lvl2pPr marL="503639" indent="0">
              <a:buNone/>
              <a:defRPr sz="1400"/>
            </a:lvl2pPr>
            <a:lvl3pPr marL="1007276" indent="0">
              <a:buNone/>
              <a:defRPr sz="1100"/>
            </a:lvl3pPr>
            <a:lvl4pPr marL="1510915" indent="0">
              <a:buNone/>
              <a:defRPr sz="1000"/>
            </a:lvl4pPr>
            <a:lvl5pPr marL="2014551" indent="0">
              <a:buNone/>
              <a:defRPr sz="1000"/>
            </a:lvl5pPr>
            <a:lvl6pPr marL="2518190" indent="0">
              <a:buNone/>
              <a:defRPr sz="1000"/>
            </a:lvl6pPr>
            <a:lvl7pPr marL="3021828" indent="0">
              <a:buNone/>
              <a:defRPr sz="1000"/>
            </a:lvl7pPr>
            <a:lvl8pPr marL="3525465" indent="0">
              <a:buNone/>
              <a:defRPr sz="1000"/>
            </a:lvl8pPr>
            <a:lvl9pPr marL="4029104"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82425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80"/>
            <a:ext cx="6415088" cy="624725"/>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500"/>
            </a:lvl1pPr>
            <a:lvl2pPr marL="503639" indent="0">
              <a:buNone/>
              <a:defRPr sz="3100"/>
            </a:lvl2pPr>
            <a:lvl3pPr marL="1007276" indent="0">
              <a:buNone/>
              <a:defRPr sz="2600"/>
            </a:lvl3pPr>
            <a:lvl4pPr marL="1510915" indent="0">
              <a:buNone/>
              <a:defRPr sz="2200"/>
            </a:lvl4pPr>
            <a:lvl5pPr marL="2014551" indent="0">
              <a:buNone/>
              <a:defRPr sz="2200"/>
            </a:lvl5pPr>
            <a:lvl6pPr marL="2518190" indent="0">
              <a:buNone/>
              <a:defRPr sz="2200"/>
            </a:lvl6pPr>
            <a:lvl7pPr marL="3021828" indent="0">
              <a:buNone/>
              <a:defRPr sz="2200"/>
            </a:lvl7pPr>
            <a:lvl8pPr marL="3525465" indent="0">
              <a:buNone/>
              <a:defRPr sz="2200"/>
            </a:lvl8pPr>
            <a:lvl9pPr marL="4029104" indent="0">
              <a:buNone/>
              <a:defRPr sz="2200"/>
            </a:lvl9pPr>
          </a:lstStyle>
          <a:p>
            <a:pPr lvl="0"/>
            <a:endParaRPr lang="en-US" noProof="0"/>
          </a:p>
        </p:txBody>
      </p:sp>
      <p:sp>
        <p:nvSpPr>
          <p:cNvPr id="4" name="Text Placeholder 3"/>
          <p:cNvSpPr>
            <a:spLocks noGrp="1"/>
          </p:cNvSpPr>
          <p:nvPr>
            <p:ph type="body" sz="half" idx="2"/>
          </p:nvPr>
        </p:nvSpPr>
        <p:spPr>
          <a:xfrm>
            <a:off x="2095670" y="5916498"/>
            <a:ext cx="6415088" cy="887212"/>
          </a:xfrm>
        </p:spPr>
        <p:txBody>
          <a:bodyPr/>
          <a:lstStyle>
            <a:lvl1pPr marL="0" indent="0">
              <a:buNone/>
              <a:defRPr sz="1600"/>
            </a:lvl1pPr>
            <a:lvl2pPr marL="503639" indent="0">
              <a:buNone/>
              <a:defRPr sz="1400"/>
            </a:lvl2pPr>
            <a:lvl3pPr marL="1007276" indent="0">
              <a:buNone/>
              <a:defRPr sz="1100"/>
            </a:lvl3pPr>
            <a:lvl4pPr marL="1510915" indent="0">
              <a:buNone/>
              <a:defRPr sz="1000"/>
            </a:lvl4pPr>
            <a:lvl5pPr marL="2014551" indent="0">
              <a:buNone/>
              <a:defRPr sz="1000"/>
            </a:lvl5pPr>
            <a:lvl6pPr marL="2518190" indent="0">
              <a:buNone/>
              <a:defRPr sz="1000"/>
            </a:lvl6pPr>
            <a:lvl7pPr marL="3021828" indent="0">
              <a:buNone/>
              <a:defRPr sz="1000"/>
            </a:lvl7pPr>
            <a:lvl8pPr marL="3525465" indent="0">
              <a:buNone/>
              <a:defRPr sz="1000"/>
            </a:lvl8pPr>
            <a:lvl9pPr marL="4029104"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62284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921858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309662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2"/>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Render Legion | corona-renderer.com</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680701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1"/>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8677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1"/>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6753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520973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338434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253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2"/>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341687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655172"/>
            <a:ext cx="8797594" cy="477738"/>
          </a:xfrm>
          <a:prstGeom prst="rect">
            <a:avLst/>
          </a:prstGeom>
        </p:spPr>
        <p:txBody>
          <a:bodyPr lIns="11872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1159150"/>
            <a:ext cx="10682903" cy="6400525"/>
          </a:xfrm>
          <a:prstGeom prst="rect">
            <a:avLst/>
          </a:prstGeom>
        </p:spPr>
        <p:txBody>
          <a:bodyPr lIns="143904" tIns="143904">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3278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22692" indent="-251820">
              <a:buClr>
                <a:srgbClr val="FFC000"/>
              </a:buClr>
              <a:defRPr>
                <a:ln w="31750">
                  <a:noFill/>
                </a:ln>
                <a:effectLst>
                  <a:outerShdw blurRad="50800" dist="38100" dir="2700000" algn="tl" rotWithShape="0">
                    <a:prstClr val="black"/>
                  </a:outerShdw>
                </a:effectLst>
                <a:latin typeface="Calibri" pitchFamily="34" charset="0"/>
              </a:defRPr>
            </a:lvl3pPr>
            <a:lvl4pPr marL="1362270" indent="-230835">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03598" indent="-230835">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1011249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3970795350"/>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54107" indent="0">
              <a:buFontTx/>
              <a:buNone/>
              <a:defRPr sz="800">
                <a:latin typeface="Mission Gothic Regular" pitchFamily="50" charset="0"/>
              </a:defRPr>
            </a:lvl2pPr>
            <a:lvl3pPr marL="708216" indent="0">
              <a:buFontTx/>
              <a:buNone/>
              <a:defRPr sz="800">
                <a:latin typeface="Mission Gothic Regular" pitchFamily="50" charset="0"/>
              </a:defRPr>
            </a:lvl3pPr>
            <a:lvl4pPr marL="1062327" indent="0">
              <a:buFontTx/>
              <a:buNone/>
              <a:defRPr sz="800">
                <a:latin typeface="Mission Gothic Regular" pitchFamily="50" charset="0"/>
              </a:defRPr>
            </a:lvl4pPr>
            <a:lvl5pPr marL="1416434"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1107108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129204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787057"/>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456766"/>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21" name="Picture Placeholder 20"/>
          <p:cNvSpPr>
            <a:spLocks noGrp="1"/>
          </p:cNvSpPr>
          <p:nvPr>
            <p:ph type="pic" sz="quarter" idx="14"/>
          </p:nvPr>
        </p:nvSpPr>
        <p:spPr>
          <a:xfrm>
            <a:off x="4343552" y="4"/>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648368775"/>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728998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4" name="Picture Placeholder 13"/>
          <p:cNvSpPr>
            <a:spLocks noGrp="1"/>
          </p:cNvSpPr>
          <p:nvPr>
            <p:ph type="pic" sz="quarter" idx="13"/>
          </p:nvPr>
        </p:nvSpPr>
        <p:spPr>
          <a:xfrm>
            <a:off x="0" y="4"/>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3555514567"/>
      </p:ext>
    </p:extLst>
  </p:cSld>
  <p:clrMapOvr>
    <a:masterClrMapping/>
  </p:clrMapOvr>
  <p:transition spd="slow">
    <p:push/>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9"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364359208"/>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Tree>
    <p:extLst>
      <p:ext uri="{BB962C8B-B14F-4D97-AF65-F5344CB8AC3E}">
        <p14:creationId xmlns:p14="http://schemas.microsoft.com/office/powerpoint/2010/main" val="3245553424"/>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5" name="Footer Placeholder 4"/>
          <p:cNvSpPr>
            <a:spLocks noGrp="1"/>
          </p:cNvSpPr>
          <p:nvPr>
            <p:ph type="ftr" sz="quarter" idx="11"/>
          </p:nvPr>
        </p:nvSpPr>
        <p:spPr>
          <a:xfrm>
            <a:off x="3541663" y="7006702"/>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cxnSp>
        <p:nvCxnSpPr>
          <p:cNvPr id="6" name="Straight Connector 5"/>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300918"/>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920749031"/>
      </p:ext>
    </p:extLst>
  </p:cSld>
  <p:clrMapOvr>
    <a:masterClrMapping/>
  </p:clrMapOvr>
  <p:transition spd="slow">
    <p:push/>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1955891956"/>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3824326326"/>
      </p:ext>
    </p:extLst>
  </p:cSld>
  <p:clrMapOvr>
    <a:masterClrMapping/>
  </p:clrMapOvr>
  <p:transition spd="slow">
    <p:push/>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7"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345520224"/>
      </p:ext>
    </p:extLst>
  </p:cSld>
  <p:clrMapOvr>
    <a:masterClrMapping/>
  </p:clrMapOvr>
  <p:transition spd="slow">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93517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261317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54107" indent="0">
              <a:buFontTx/>
              <a:buNone/>
              <a:defRPr sz="800">
                <a:latin typeface="Mission Gothic Regular" pitchFamily="50" charset="0"/>
              </a:defRPr>
            </a:lvl2pPr>
            <a:lvl3pPr marL="708216" indent="0">
              <a:buFontTx/>
              <a:buNone/>
              <a:defRPr sz="800">
                <a:latin typeface="Mission Gothic Regular" pitchFamily="50" charset="0"/>
              </a:defRPr>
            </a:lvl3pPr>
            <a:lvl4pPr marL="1062327" indent="0">
              <a:buFontTx/>
              <a:buNone/>
              <a:defRPr sz="800">
                <a:latin typeface="Mission Gothic Regular" pitchFamily="50" charset="0"/>
              </a:defRPr>
            </a:lvl4pPr>
            <a:lvl5pPr marL="1416434"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02104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7" y="864468"/>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371328"/>
      </p:ext>
    </p:extLst>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61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3"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868376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3"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672202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34292116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512356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3"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803703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9318431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51964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prstGeom prst="rect">
            <a:avLst/>
          </a:prstGeom>
          <a:ln/>
        </p:spPr>
        <p:txBody>
          <a:bodyPr lIns="104249" tIns="52124" rIns="104249" bIns="52124"/>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9" tIns="52124" rIns="104249" bIns="5212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45" algn="l" rtl="0" fontAlgn="base">
              <a:spcBef>
                <a:spcPct val="0"/>
              </a:spcBef>
              <a:spcAft>
                <a:spcPct val="0"/>
              </a:spcAft>
              <a:defRPr kern="1200">
                <a:solidFill>
                  <a:schemeClr val="tx1"/>
                </a:solidFill>
                <a:latin typeface="Lucida Console" pitchFamily="49" charset="0"/>
                <a:ea typeface="+mn-ea"/>
                <a:cs typeface="+mn-cs"/>
              </a:defRPr>
            </a:lvl2pPr>
            <a:lvl3pPr marL="1042487" algn="l" rtl="0" fontAlgn="base">
              <a:spcBef>
                <a:spcPct val="0"/>
              </a:spcBef>
              <a:spcAft>
                <a:spcPct val="0"/>
              </a:spcAft>
              <a:defRPr kern="1200">
                <a:solidFill>
                  <a:schemeClr val="tx1"/>
                </a:solidFill>
                <a:latin typeface="Lucida Console" pitchFamily="49" charset="0"/>
                <a:ea typeface="+mn-ea"/>
                <a:cs typeface="+mn-cs"/>
              </a:defRPr>
            </a:lvl3pPr>
            <a:lvl4pPr marL="1563729" algn="l" rtl="0" fontAlgn="base">
              <a:spcBef>
                <a:spcPct val="0"/>
              </a:spcBef>
              <a:spcAft>
                <a:spcPct val="0"/>
              </a:spcAft>
              <a:defRPr kern="1200">
                <a:solidFill>
                  <a:schemeClr val="tx1"/>
                </a:solidFill>
                <a:latin typeface="Lucida Console" pitchFamily="49" charset="0"/>
                <a:ea typeface="+mn-ea"/>
                <a:cs typeface="+mn-cs"/>
              </a:defRPr>
            </a:lvl4pPr>
            <a:lvl5pPr marL="2084973" algn="l" rtl="0" fontAlgn="base">
              <a:spcBef>
                <a:spcPct val="0"/>
              </a:spcBef>
              <a:spcAft>
                <a:spcPct val="0"/>
              </a:spcAft>
              <a:defRPr kern="1200">
                <a:solidFill>
                  <a:schemeClr val="tx1"/>
                </a:solidFill>
                <a:latin typeface="Lucida Console" pitchFamily="49" charset="0"/>
                <a:ea typeface="+mn-ea"/>
                <a:cs typeface="+mn-cs"/>
              </a:defRPr>
            </a:lvl5pPr>
            <a:lvl6pPr marL="2606215" algn="l" defTabSz="1042487" rtl="0" eaLnBrk="1" latinLnBrk="0" hangingPunct="1">
              <a:defRPr kern="1200">
                <a:solidFill>
                  <a:schemeClr val="tx1"/>
                </a:solidFill>
                <a:latin typeface="Lucida Console" pitchFamily="49" charset="0"/>
                <a:ea typeface="+mn-ea"/>
                <a:cs typeface="+mn-cs"/>
              </a:defRPr>
            </a:lvl6pPr>
            <a:lvl7pPr marL="3127460" algn="l" defTabSz="1042487" rtl="0" eaLnBrk="1" latinLnBrk="0" hangingPunct="1">
              <a:defRPr kern="1200">
                <a:solidFill>
                  <a:schemeClr val="tx1"/>
                </a:solidFill>
                <a:latin typeface="Lucida Console" pitchFamily="49" charset="0"/>
                <a:ea typeface="+mn-ea"/>
                <a:cs typeface="+mn-cs"/>
              </a:defRPr>
            </a:lvl7pPr>
            <a:lvl8pPr marL="3648702" algn="l" defTabSz="1042487" rtl="0" eaLnBrk="1" latinLnBrk="0" hangingPunct="1">
              <a:defRPr kern="1200">
                <a:solidFill>
                  <a:schemeClr val="tx1"/>
                </a:solidFill>
                <a:latin typeface="Lucida Console" pitchFamily="49" charset="0"/>
                <a:ea typeface="+mn-ea"/>
                <a:cs typeface="+mn-cs"/>
              </a:defRPr>
            </a:lvl8pPr>
            <a:lvl9pPr marL="4169946" algn="l" defTabSz="1042487"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2008971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14529103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3"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40266935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9603236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3"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3"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2330347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3"/>
            <a:ext cx="9088041" cy="7559674"/>
          </a:xfrm>
        </p:spPr>
        <p:txBody>
          <a:bodyPr lIns="0" tIns="0" rIns="0" bIns="0" anchor="ctr" anchorCtr="0"/>
          <a:lstStyle>
            <a:lvl1pPr algn="ctr">
              <a:defRPr sz="4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smtClean="0"/>
              <a:t>Click to edit Master text styles</a:t>
            </a:r>
          </a:p>
        </p:txBody>
      </p:sp>
    </p:spTree>
    <p:extLst>
      <p:ext uri="{BB962C8B-B14F-4D97-AF65-F5344CB8AC3E}">
        <p14:creationId xmlns:p14="http://schemas.microsoft.com/office/powerpoint/2010/main" val="272348493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0312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1"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1202963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1"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34788663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955433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06483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1" y="4857793"/>
            <a:ext cx="9088041" cy="1501435"/>
          </a:xfrm>
        </p:spPr>
        <p:txBody>
          <a:bodyPr/>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844581" y="3204115"/>
            <a:ext cx="9088041" cy="1653678"/>
          </a:xfrm>
        </p:spPr>
        <p:txBody>
          <a:bodyPr anchor="b"/>
          <a:lstStyle>
            <a:lvl1pPr marL="0" indent="0">
              <a:buNone/>
              <a:defRPr sz="2300"/>
            </a:lvl1pPr>
            <a:lvl2pPr marL="521373" indent="0">
              <a:buNone/>
              <a:defRPr sz="2100"/>
            </a:lvl2pPr>
            <a:lvl3pPr marL="1042744" indent="0">
              <a:buNone/>
              <a:defRPr sz="1800"/>
            </a:lvl3pPr>
            <a:lvl4pPr marL="1564117" indent="0">
              <a:buNone/>
              <a:defRPr sz="1600"/>
            </a:lvl4pPr>
            <a:lvl5pPr marL="2085489" indent="0">
              <a:buNone/>
              <a:defRPr sz="1600"/>
            </a:lvl5pPr>
            <a:lvl6pPr marL="2606860" indent="0">
              <a:buNone/>
              <a:defRPr sz="1600"/>
            </a:lvl6pPr>
            <a:lvl7pPr marL="3128233" indent="0">
              <a:buNone/>
              <a:defRPr sz="1600"/>
            </a:lvl7pPr>
            <a:lvl8pPr marL="3649605" indent="0">
              <a:buNone/>
              <a:defRPr sz="1600"/>
            </a:lvl8pPr>
            <a:lvl9pPr marL="4170977"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xfrm>
            <a:off x="534591" y="6882455"/>
            <a:ext cx="2494756" cy="503978"/>
          </a:xfrm>
          <a:prstGeom prst="rect">
            <a:avLst/>
          </a:prstGeom>
          <a:ln/>
        </p:spPr>
        <p:txBody>
          <a:bodyPr lIns="104274" tIns="52138" rIns="104274" bIns="52138"/>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Computer Graphics III (NPGR010) – J. Křivánek 2016</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extLst>
      <p:ext uri="{BB962C8B-B14F-4D97-AF65-F5344CB8AC3E}">
        <p14:creationId xmlns:p14="http://schemas.microsoft.com/office/powerpoint/2010/main" val="33001708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1"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204328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7654900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23836002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4054289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1"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1220320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2033719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1"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1"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18672549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1"/>
            <a:ext cx="9088041" cy="7559674"/>
          </a:xfrm>
        </p:spPr>
        <p:txBody>
          <a:bodyPr lIns="0" tIns="0" rIns="0" bIns="0" anchor="ctr" anchorCtr="0"/>
          <a:lstStyle>
            <a:lvl1pPr algn="ctr">
              <a:defRPr sz="4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844580" y="4176715"/>
            <a:ext cx="9088041" cy="3254395"/>
          </a:xfrm>
        </p:spPr>
        <p:txBody>
          <a:bodyPr anchor="b"/>
          <a:lstStyle>
            <a:lvl1pPr marL="0" indent="0">
              <a:buNone/>
              <a:defRPr sz="2300"/>
            </a:lvl1pPr>
            <a:lvl2pPr marL="521437" indent="0">
              <a:buNone/>
              <a:defRPr sz="2100"/>
            </a:lvl2pPr>
            <a:lvl3pPr marL="1042873" indent="0">
              <a:buNone/>
              <a:defRPr sz="1800"/>
            </a:lvl3pPr>
            <a:lvl4pPr marL="1564310" indent="0">
              <a:buNone/>
              <a:defRPr sz="1600"/>
            </a:lvl4pPr>
            <a:lvl5pPr marL="2085746" indent="0">
              <a:buNone/>
              <a:defRPr sz="1600"/>
            </a:lvl5pPr>
            <a:lvl6pPr marL="2607183" indent="0">
              <a:buNone/>
              <a:defRPr sz="1600"/>
            </a:lvl6pPr>
            <a:lvl7pPr marL="3128620" indent="0">
              <a:buNone/>
              <a:defRPr sz="1600"/>
            </a:lvl7pPr>
            <a:lvl8pPr marL="3650056" indent="0">
              <a:buNone/>
              <a:defRPr sz="1600"/>
            </a:lvl8pPr>
            <a:lvl9pPr marL="4171493" indent="0">
              <a:buNone/>
              <a:defRPr sz="1600"/>
            </a:lvl9pPr>
          </a:lstStyle>
          <a:p>
            <a:pPr lvl="0"/>
            <a:r>
              <a:rPr lang="en-US" dirty="0" smtClean="0"/>
              <a:t>Click to edit Master text styles</a:t>
            </a:r>
          </a:p>
        </p:txBody>
      </p:sp>
    </p:spTree>
    <p:extLst>
      <p:ext uri="{BB962C8B-B14F-4D97-AF65-F5344CB8AC3E}">
        <p14:creationId xmlns:p14="http://schemas.microsoft.com/office/powerpoint/2010/main" val="42383785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1102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2814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21" name="Picture Placeholder 20"/>
          <p:cNvSpPr>
            <a:spLocks noGrp="1"/>
          </p:cNvSpPr>
          <p:nvPr>
            <p:ph type="pic" sz="quarter" idx="14"/>
          </p:nvPr>
        </p:nvSpPr>
        <p:spPr>
          <a:xfrm>
            <a:off x="4343553" y="5"/>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438770165"/>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088" y="6987365"/>
            <a:ext cx="545642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Computer Graphics Group</a:t>
            </a:r>
            <a:r>
              <a:rPr lang="sk-SK"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Charles University in Prague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797" y="6778102"/>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JAROSLAV K</a:t>
            </a:r>
            <a:r>
              <a:rPr lang="cs-CZ"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ŘIVÁNEK</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rgbClr val="EB6B18"/>
                </a:solidFill>
                <a:latin typeface="Myriad Pro" panose="020B0503030403020204" pitchFamily="34" charset="0"/>
                <a:ea typeface="+mn-ea"/>
                <a:cs typeface="+mn-cs"/>
              </a:rPr>
              <a:t>jaroslav.krivanek</a:t>
            </a:r>
            <a:r>
              <a:rPr lang="en-US" sz="1300" b="0" i="0" u="none" strike="noStrike" kern="1200" baseline="0" dirty="0">
                <a:solidFill>
                  <a:srgbClr val="EB6B18"/>
                </a:solidFill>
                <a:latin typeface="Myriad Pro" panose="020B0503030403020204" pitchFamily="34" charset="0"/>
                <a:ea typeface="+mn-ea"/>
                <a:cs typeface="+mn-cs"/>
              </a:rPr>
              <a:t>@mff.cuni.cz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en-US" sz="1300" b="0" i="0" u="none" strike="noStrike" kern="1200" baseline="0" dirty="0" err="1">
                <a:solidFill>
                  <a:srgbClr val="EB6B18"/>
                </a:solidFill>
                <a:latin typeface="Myriad Pro" panose="020B0503030403020204" pitchFamily="34" charset="0"/>
                <a:ea typeface="+mn-ea"/>
                <a:cs typeface="+mn-cs"/>
              </a:rPr>
              <a:t>jaroslav</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4" name="Picture Placeholder 13"/>
          <p:cNvSpPr>
            <a:spLocks noGrp="1"/>
          </p:cNvSpPr>
          <p:nvPr>
            <p:ph type="pic" sz="quarter" idx="13"/>
          </p:nvPr>
        </p:nvSpPr>
        <p:spPr>
          <a:xfrm>
            <a:off x="0" y="5"/>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589253428"/>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9"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2544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Tree>
    <p:extLst>
      <p:ext uri="{BB962C8B-B14F-4D97-AF65-F5344CB8AC3E}">
        <p14:creationId xmlns:p14="http://schemas.microsoft.com/office/powerpoint/2010/main" val="68293311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5" name="Footer Placeholder 4"/>
          <p:cNvSpPr>
            <a:spLocks noGrp="1"/>
          </p:cNvSpPr>
          <p:nvPr>
            <p:ph type="ftr" sz="quarter" idx="11"/>
          </p:nvPr>
        </p:nvSpPr>
        <p:spPr>
          <a:xfrm>
            <a:off x="3541663" y="7006704"/>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cxnSp>
        <p:nvCxnSpPr>
          <p:cNvPr id="6" name="Straight Connector 5"/>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6583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86376800"/>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137387678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1045880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1217004388"/>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7"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11571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2366814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3109"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chemeClr val="accent1"/>
                </a:solidFill>
                <a:latin typeface="Myriad Pro" panose="020B0503030403020204" pitchFamily="34" charset="0"/>
                <a:ea typeface="+mn-ea"/>
                <a:cs typeface="+mn-cs"/>
              </a:rPr>
              <a:t>Skupina po</a:t>
            </a:r>
            <a:r>
              <a:rPr lang="sk-SK" sz="1300" b="0" i="0" u="none" strike="noStrike" kern="1200" baseline="0">
                <a:solidFill>
                  <a:schemeClr val="accent1"/>
                </a:solidFill>
                <a:latin typeface="Myriad Pro" panose="020B0503030403020204" pitchFamily="34" charset="0"/>
                <a:ea typeface="+mn-ea"/>
                <a:cs typeface="+mn-cs"/>
              </a:rPr>
              <a:t>čítačové grafiky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Matematicko-fyzikální </a:t>
            </a:r>
            <a:r>
              <a:rPr lang="cs-CZ" sz="1300" b="0" i="0" u="none" strike="noStrike" kern="1200" baseline="0" dirty="0">
                <a:solidFill>
                  <a:schemeClr val="accent1"/>
                </a:solidFill>
                <a:latin typeface="Myriad Pro" panose="020B0503030403020204" pitchFamily="34" charset="0"/>
                <a:ea typeface="+mn-ea"/>
                <a:cs typeface="+mn-cs"/>
              </a:rPr>
              <a:t>fakulta </a:t>
            </a:r>
            <a:r>
              <a:rPr lang="cs-CZ" sz="7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a:t>
            </a:r>
            <a:r>
              <a:rPr lang="cs-CZ" sz="1300" b="0" i="0" u="none" strike="noStrike" kern="1200" baseline="0">
                <a:solidFill>
                  <a:schemeClr val="accent1"/>
                </a:solidFill>
                <a:latin typeface="Myriad Pro" panose="020B0503030403020204" pitchFamily="34" charset="0"/>
                <a:ea typeface="+mn-ea"/>
                <a:cs typeface="+mn-cs"/>
              </a:rPr>
              <a:t>Univerzita Karlova v Praze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Malostranské </a:t>
            </a:r>
            <a:r>
              <a:rPr lang="cs-CZ" sz="13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118 00 Praha 1, </a:t>
            </a:r>
            <a:r>
              <a:rPr lang="cs-CZ" sz="1300" b="0" i="0" u="none" strike="noStrike" kern="1200" baseline="0">
                <a:solidFill>
                  <a:schemeClr val="accent1"/>
                </a:solidFill>
                <a:latin typeface="Myriad Pro" panose="020B0503030403020204" pitchFamily="34" charset="0"/>
                <a:ea typeface="+mn-ea"/>
                <a:cs typeface="+mn-cs"/>
              </a:rPr>
              <a:t>Česká republika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www.mff.cuni.cz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261320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66333" indent="0">
              <a:buFontTx/>
              <a:buNone/>
              <a:defRPr sz="800">
                <a:latin typeface="Mission Gothic Regular" pitchFamily="50" charset="0"/>
              </a:defRPr>
            </a:lvl2pPr>
            <a:lvl3pPr marL="732670" indent="0">
              <a:buFontTx/>
              <a:buNone/>
              <a:defRPr sz="800">
                <a:latin typeface="Mission Gothic Regular" pitchFamily="50" charset="0"/>
              </a:defRPr>
            </a:lvl3pPr>
            <a:lvl4pPr marL="1099005" indent="0">
              <a:buFontTx/>
              <a:buNone/>
              <a:defRPr sz="800">
                <a:latin typeface="Mission Gothic Regular" pitchFamily="50" charset="0"/>
              </a:defRPr>
            </a:lvl4pPr>
            <a:lvl5pPr marL="1465341"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9003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8" y="864469"/>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33755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3" y="1679930"/>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5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4529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80" algn="l" rtl="0" fontAlgn="base">
              <a:spcBef>
                <a:spcPct val="0"/>
              </a:spcBef>
              <a:spcAft>
                <a:spcPct val="0"/>
              </a:spcAft>
              <a:defRPr kern="1200">
                <a:solidFill>
                  <a:schemeClr val="tx1"/>
                </a:solidFill>
                <a:latin typeface="Lucida Console" pitchFamily="49" charset="0"/>
                <a:ea typeface="+mn-ea"/>
                <a:cs typeface="+mn-cs"/>
              </a:defRPr>
            </a:lvl2pPr>
            <a:lvl3pPr marL="1042358" algn="l" rtl="0" fontAlgn="base">
              <a:spcBef>
                <a:spcPct val="0"/>
              </a:spcBef>
              <a:spcAft>
                <a:spcPct val="0"/>
              </a:spcAft>
              <a:defRPr kern="1200">
                <a:solidFill>
                  <a:schemeClr val="tx1"/>
                </a:solidFill>
                <a:latin typeface="Lucida Console" pitchFamily="49" charset="0"/>
                <a:ea typeface="+mn-ea"/>
                <a:cs typeface="+mn-cs"/>
              </a:defRPr>
            </a:lvl3pPr>
            <a:lvl4pPr marL="1563535" algn="l" rtl="0" fontAlgn="base">
              <a:spcBef>
                <a:spcPct val="0"/>
              </a:spcBef>
              <a:spcAft>
                <a:spcPct val="0"/>
              </a:spcAft>
              <a:defRPr kern="1200">
                <a:solidFill>
                  <a:schemeClr val="tx1"/>
                </a:solidFill>
                <a:latin typeface="Lucida Console" pitchFamily="49" charset="0"/>
                <a:ea typeface="+mn-ea"/>
                <a:cs typeface="+mn-cs"/>
              </a:defRPr>
            </a:lvl4pPr>
            <a:lvl5pPr marL="2084715" algn="l" rtl="0" fontAlgn="base">
              <a:spcBef>
                <a:spcPct val="0"/>
              </a:spcBef>
              <a:spcAft>
                <a:spcPct val="0"/>
              </a:spcAft>
              <a:defRPr kern="1200">
                <a:solidFill>
                  <a:schemeClr val="tx1"/>
                </a:solidFill>
                <a:latin typeface="Lucida Console" pitchFamily="49" charset="0"/>
                <a:ea typeface="+mn-ea"/>
                <a:cs typeface="+mn-cs"/>
              </a:defRPr>
            </a:lvl5pPr>
            <a:lvl6pPr marL="2605893" algn="l" defTabSz="1042358" rtl="0" eaLnBrk="1" latinLnBrk="0" hangingPunct="1">
              <a:defRPr kern="1200">
                <a:solidFill>
                  <a:schemeClr val="tx1"/>
                </a:solidFill>
                <a:latin typeface="Lucida Console" pitchFamily="49" charset="0"/>
                <a:ea typeface="+mn-ea"/>
                <a:cs typeface="+mn-cs"/>
              </a:defRPr>
            </a:lvl6pPr>
            <a:lvl7pPr marL="3127073" algn="l" defTabSz="1042358" rtl="0" eaLnBrk="1" latinLnBrk="0" hangingPunct="1">
              <a:defRPr kern="1200">
                <a:solidFill>
                  <a:schemeClr val="tx1"/>
                </a:solidFill>
                <a:latin typeface="Lucida Console" pitchFamily="49" charset="0"/>
                <a:ea typeface="+mn-ea"/>
                <a:cs typeface="+mn-cs"/>
              </a:defRPr>
            </a:lvl7pPr>
            <a:lvl8pPr marL="3648251" algn="l" defTabSz="1042358" rtl="0" eaLnBrk="1" latinLnBrk="0" hangingPunct="1">
              <a:defRPr kern="1200">
                <a:solidFill>
                  <a:schemeClr val="tx1"/>
                </a:solidFill>
                <a:latin typeface="Lucida Console" pitchFamily="49" charset="0"/>
                <a:ea typeface="+mn-ea"/>
                <a:cs typeface="+mn-cs"/>
              </a:defRPr>
            </a:lvl8pPr>
            <a:lvl9pPr marL="4169431" algn="l" defTabSz="1042358"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356423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4169826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spTree>
    <p:extLst>
      <p:ext uri="{BB962C8B-B14F-4D97-AF65-F5344CB8AC3E}">
        <p14:creationId xmlns:p14="http://schemas.microsoft.com/office/powerpoint/2010/main" val="3987981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20886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397"/>
            <a:ext cx="4725930"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38649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3789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3115"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rgbClr val="EB6B18"/>
                </a:solidFill>
                <a:latin typeface="Myriad Pro" panose="020B0503030403020204" pitchFamily="34" charset="0"/>
                <a:ea typeface="+mn-ea"/>
                <a:cs typeface="+mn-cs"/>
              </a:rPr>
              <a:t>Skupina po</a:t>
            </a:r>
            <a:r>
              <a:rPr lang="sk-SK" sz="1300" b="0" i="0" u="none" strike="noStrike" kern="1200" baseline="0">
                <a:solidFill>
                  <a:srgbClr val="EB6B18"/>
                </a:solidFill>
                <a:latin typeface="Myriad Pro" panose="020B0503030403020204" pitchFamily="34" charset="0"/>
                <a:ea typeface="+mn-ea"/>
                <a:cs typeface="+mn-cs"/>
              </a:rPr>
              <a:t>čítačové grafiky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Matematicko-fyzikální fakulta </a:t>
            </a:r>
            <a:r>
              <a:rPr lang="cs-CZ" sz="7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Univerzita Karlova v Praze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Malostranské nám. 25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118 00 Praha 1, Česká republika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www.mff.cuni.cz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08785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3"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3" y="1581937"/>
            <a:ext cx="3517533" cy="5171028"/>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25500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8"/>
            <a:ext cx="6415088" cy="62472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600"/>
            </a:lvl1pPr>
            <a:lvl2pPr marL="521180" indent="0">
              <a:buNone/>
              <a:defRPr sz="3200"/>
            </a:lvl2pPr>
            <a:lvl3pPr marL="1042358" indent="0">
              <a:buNone/>
              <a:defRPr sz="2700"/>
            </a:lvl3pPr>
            <a:lvl4pPr marL="1563535" indent="0">
              <a:buNone/>
              <a:defRPr sz="2300"/>
            </a:lvl4pPr>
            <a:lvl5pPr marL="2084715" indent="0">
              <a:buNone/>
              <a:defRPr sz="2300"/>
            </a:lvl5pPr>
            <a:lvl6pPr marL="2605893" indent="0">
              <a:buNone/>
              <a:defRPr sz="2300"/>
            </a:lvl6pPr>
            <a:lvl7pPr marL="3127073" indent="0">
              <a:buNone/>
              <a:defRPr sz="2300"/>
            </a:lvl7pPr>
            <a:lvl8pPr marL="3648251" indent="0">
              <a:buNone/>
              <a:defRPr sz="2300"/>
            </a:lvl8pPr>
            <a:lvl9pPr marL="4169431" indent="0">
              <a:buNone/>
              <a:defRPr sz="2300"/>
            </a:lvl9pPr>
          </a:lstStyle>
          <a:p>
            <a:pPr lvl="0"/>
            <a:endParaRPr lang="en-US" noProof="0"/>
          </a:p>
        </p:txBody>
      </p:sp>
      <p:sp>
        <p:nvSpPr>
          <p:cNvPr id="4" name="Text Placeholder 3"/>
          <p:cNvSpPr>
            <a:spLocks noGrp="1"/>
          </p:cNvSpPr>
          <p:nvPr>
            <p:ph type="body" sz="half" idx="2"/>
          </p:nvPr>
        </p:nvSpPr>
        <p:spPr>
          <a:xfrm>
            <a:off x="2095670" y="5916500"/>
            <a:ext cx="6415088" cy="887212"/>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60351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76634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95958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0"/>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503556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54925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36909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85876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1172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16" y="4"/>
            <a:ext cx="10690687" cy="2719387"/>
          </a:xfrm>
          <a:prstGeom prst="rect">
            <a:avLst/>
          </a:prstGeom>
        </p:spPr>
      </p:pic>
      <p:sp>
        <p:nvSpPr>
          <p:cNvPr id="8" name="Obdélník 7"/>
          <p:cNvSpPr/>
          <p:nvPr userDrawn="1"/>
        </p:nvSpPr>
        <p:spPr>
          <a:xfrm>
            <a:off x="0" y="899432"/>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84328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0"/>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58304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159150"/>
            <a:ext cx="10682903" cy="6400525"/>
          </a:xfrm>
          <a:prstGeom prst="rect">
            <a:avLst/>
          </a:prstGeom>
        </p:spPr>
        <p:txBody>
          <a:bodyPr lIns="164150" tIns="16415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79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794" indent="-260588">
              <a:buClr>
                <a:srgbClr val="FFC000"/>
              </a:buClr>
              <a:defRPr>
                <a:ln w="31750">
                  <a:noFill/>
                </a:ln>
                <a:effectLst>
                  <a:outerShdw blurRad="50800" dist="38100" dir="2700000" algn="tl" rotWithShape="0">
                    <a:prstClr val="black"/>
                  </a:outerShdw>
                </a:effectLst>
                <a:latin typeface="Calibri" pitchFamily="34" charset="0"/>
              </a:defRPr>
            </a:lvl3pPr>
            <a:lvl4pPr marL="1409716" indent="-23887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448" indent="-23887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3603355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0727" tIns="50364" rIns="100727" bIns="50364"/>
          <a:lstStyle/>
          <a:p>
            <a:pPr>
              <a:defRPr/>
            </a:pPr>
            <a:endParaRPr lang="en-US" sz="1900"/>
          </a:p>
        </p:txBody>
      </p:sp>
      <p:sp>
        <p:nvSpPr>
          <p:cNvPr id="5" name="Line 8"/>
          <p:cNvSpPr>
            <a:spLocks noChangeShapeType="1"/>
          </p:cNvSpPr>
          <p:nvPr/>
        </p:nvSpPr>
        <p:spPr bwMode="auto">
          <a:xfrm>
            <a:off x="2316573" y="4367812"/>
            <a:ext cx="7614204" cy="0"/>
          </a:xfrm>
          <a:prstGeom prst="line">
            <a:avLst/>
          </a:prstGeom>
          <a:noFill/>
          <a:ln w="19050">
            <a:solidFill>
              <a:schemeClr val="accent1"/>
            </a:solidFill>
            <a:round/>
            <a:headEnd/>
            <a:tailEnd/>
          </a:ln>
          <a:effectLst/>
        </p:spPr>
        <p:txBody>
          <a:bodyPr lIns="100727" tIns="50364" rIns="100727" bIns="50364"/>
          <a:lstStyle/>
          <a:p>
            <a:pPr>
              <a:defRPr/>
            </a:pPr>
            <a:endParaRPr lang="en-US" sz="1900"/>
          </a:p>
        </p:txBody>
      </p:sp>
      <p:sp>
        <p:nvSpPr>
          <p:cNvPr id="60418" name="Rectangle 2"/>
          <p:cNvSpPr>
            <a:spLocks noGrp="1" noChangeArrowheads="1"/>
          </p:cNvSpPr>
          <p:nvPr>
            <p:ph type="ctrTitle"/>
          </p:nvPr>
        </p:nvSpPr>
        <p:spPr>
          <a:xfrm>
            <a:off x="1069196" y="1679930"/>
            <a:ext cx="8913557" cy="1931917"/>
          </a:xfrm>
        </p:spPr>
        <p:txBody>
          <a:bodyPr/>
          <a:lstStyle>
            <a:lvl1pPr>
              <a:defRPr sz="40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4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t>Render Legion | corona-renderer.com</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extLst>
      <p:ext uri="{BB962C8B-B14F-4D97-AF65-F5344CB8AC3E}">
        <p14:creationId xmlns:p14="http://schemas.microsoft.com/office/powerpoint/2010/main" val="537046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pPr>
                <a:defRPr/>
              </a:pPr>
              <a:t>‹#›</a:t>
            </a:fld>
            <a:endParaRPr lang="en-US" altLang="en-US"/>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03639" algn="l" rtl="0" fontAlgn="base">
              <a:spcBef>
                <a:spcPct val="0"/>
              </a:spcBef>
              <a:spcAft>
                <a:spcPct val="0"/>
              </a:spcAft>
              <a:defRPr kern="1200">
                <a:solidFill>
                  <a:schemeClr val="tx1"/>
                </a:solidFill>
                <a:latin typeface="Lucida Console" pitchFamily="49" charset="0"/>
                <a:ea typeface="+mn-ea"/>
                <a:cs typeface="+mn-cs"/>
              </a:defRPr>
            </a:lvl2pPr>
            <a:lvl3pPr marL="1007276" algn="l" rtl="0" fontAlgn="base">
              <a:spcBef>
                <a:spcPct val="0"/>
              </a:spcBef>
              <a:spcAft>
                <a:spcPct val="0"/>
              </a:spcAft>
              <a:defRPr kern="1200">
                <a:solidFill>
                  <a:schemeClr val="tx1"/>
                </a:solidFill>
                <a:latin typeface="Lucida Console" pitchFamily="49" charset="0"/>
                <a:ea typeface="+mn-ea"/>
                <a:cs typeface="+mn-cs"/>
              </a:defRPr>
            </a:lvl3pPr>
            <a:lvl4pPr marL="1510915" algn="l" rtl="0" fontAlgn="base">
              <a:spcBef>
                <a:spcPct val="0"/>
              </a:spcBef>
              <a:spcAft>
                <a:spcPct val="0"/>
              </a:spcAft>
              <a:defRPr kern="1200">
                <a:solidFill>
                  <a:schemeClr val="tx1"/>
                </a:solidFill>
                <a:latin typeface="Lucida Console" pitchFamily="49" charset="0"/>
                <a:ea typeface="+mn-ea"/>
                <a:cs typeface="+mn-cs"/>
              </a:defRPr>
            </a:lvl4pPr>
            <a:lvl5pPr marL="2014551" algn="l" rtl="0" fontAlgn="base">
              <a:spcBef>
                <a:spcPct val="0"/>
              </a:spcBef>
              <a:spcAft>
                <a:spcPct val="0"/>
              </a:spcAft>
              <a:defRPr kern="1200">
                <a:solidFill>
                  <a:schemeClr val="tx1"/>
                </a:solidFill>
                <a:latin typeface="Lucida Console" pitchFamily="49" charset="0"/>
                <a:ea typeface="+mn-ea"/>
                <a:cs typeface="+mn-cs"/>
              </a:defRPr>
            </a:lvl5pPr>
            <a:lvl6pPr marL="2518190" algn="l" defTabSz="1007276" rtl="0" eaLnBrk="1" latinLnBrk="0" hangingPunct="1">
              <a:defRPr kern="1200">
                <a:solidFill>
                  <a:schemeClr val="tx1"/>
                </a:solidFill>
                <a:latin typeface="Lucida Console" pitchFamily="49" charset="0"/>
                <a:ea typeface="+mn-ea"/>
                <a:cs typeface="+mn-cs"/>
              </a:defRPr>
            </a:lvl6pPr>
            <a:lvl7pPr marL="3021828" algn="l" defTabSz="1007276" rtl="0" eaLnBrk="1" latinLnBrk="0" hangingPunct="1">
              <a:defRPr kern="1200">
                <a:solidFill>
                  <a:schemeClr val="tx1"/>
                </a:solidFill>
                <a:latin typeface="Lucida Console" pitchFamily="49" charset="0"/>
                <a:ea typeface="+mn-ea"/>
                <a:cs typeface="+mn-cs"/>
              </a:defRPr>
            </a:lvl7pPr>
            <a:lvl8pPr marL="3525465" algn="l" defTabSz="1007276" rtl="0" eaLnBrk="1" latinLnBrk="0" hangingPunct="1">
              <a:defRPr kern="1200">
                <a:solidFill>
                  <a:schemeClr val="tx1"/>
                </a:solidFill>
                <a:latin typeface="Lucida Console" pitchFamily="49" charset="0"/>
                <a:ea typeface="+mn-ea"/>
                <a:cs typeface="+mn-cs"/>
              </a:defRPr>
            </a:lvl8pPr>
            <a:lvl9pPr marL="4029104" algn="l" defTabSz="1007276" rtl="0" eaLnBrk="1" latinLnBrk="0" hangingPunct="1">
              <a:defRPr kern="1200">
                <a:solidFill>
                  <a:schemeClr val="tx1"/>
                </a:solidFill>
                <a:latin typeface="Lucida Console" pitchFamily="49" charset="0"/>
                <a:ea typeface="+mn-ea"/>
                <a:cs typeface="+mn-cs"/>
              </a:defRPr>
            </a:lvl9pPr>
          </a:lstStyle>
          <a:p>
            <a:pPr>
              <a:defRPr/>
            </a:pPr>
            <a:r>
              <a:rPr lang="en-US" altLang="en-US" i="1"/>
              <a:t>Render Legion | corona-renderer.com</a:t>
            </a:r>
            <a:endParaRPr lang="en-US" altLang="en-US" dirty="0"/>
          </a:p>
        </p:txBody>
      </p:sp>
    </p:spTree>
    <p:extLst>
      <p:ext uri="{BB962C8B-B14F-4D97-AF65-F5344CB8AC3E}">
        <p14:creationId xmlns:p14="http://schemas.microsoft.com/office/powerpoint/2010/main" val="457249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4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200"/>
            </a:lvl1pPr>
            <a:lvl2pPr marL="503639" indent="0">
              <a:buNone/>
              <a:defRPr sz="1900"/>
            </a:lvl2pPr>
            <a:lvl3pPr marL="1007276" indent="0">
              <a:buNone/>
              <a:defRPr sz="1700"/>
            </a:lvl3pPr>
            <a:lvl4pPr marL="1510915" indent="0">
              <a:buNone/>
              <a:defRPr sz="1600"/>
            </a:lvl4pPr>
            <a:lvl5pPr marL="2014551" indent="0">
              <a:buNone/>
              <a:defRPr sz="1600"/>
            </a:lvl5pPr>
            <a:lvl6pPr marL="2518190" indent="0">
              <a:buNone/>
              <a:defRPr sz="1600"/>
            </a:lvl6pPr>
            <a:lvl7pPr marL="3021828" indent="0">
              <a:buNone/>
              <a:defRPr sz="1600"/>
            </a:lvl7pPr>
            <a:lvl8pPr marL="3525465" indent="0">
              <a:buNone/>
              <a:defRPr sz="1600"/>
            </a:lvl8pPr>
            <a:lvl9pPr marL="4029104" indent="0">
              <a:buNone/>
              <a:defRPr sz="1600"/>
            </a:lvl9pPr>
          </a:lstStyle>
          <a:p>
            <a:pPr lvl="0"/>
            <a:r>
              <a:rPr lang="en-US" dirty="0"/>
              <a:t>Click to edit Master text styles</a:t>
            </a:r>
          </a:p>
        </p:txBody>
      </p:sp>
    </p:spTree>
    <p:extLst>
      <p:ext uri="{BB962C8B-B14F-4D97-AF65-F5344CB8AC3E}">
        <p14:creationId xmlns:p14="http://schemas.microsoft.com/office/powerpoint/2010/main" val="3403093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31"/>
            <a:ext cx="4722217" cy="4994285"/>
          </a:xfrm>
        </p:spPr>
        <p:txBody>
          <a:bodyPr/>
          <a:lstStyle>
            <a:lvl1pPr>
              <a:defRPr sz="31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5"/>
          </a:xfrm>
        </p:spPr>
        <p:txBody>
          <a:bodyPr/>
          <a:lstStyle>
            <a:lvl1pPr>
              <a:defRPr sz="31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extLst>
      <p:ext uri="{BB962C8B-B14F-4D97-AF65-F5344CB8AC3E}">
        <p14:creationId xmlns:p14="http://schemas.microsoft.com/office/powerpoint/2010/main" val="3273532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600" b="1"/>
            </a:lvl1pPr>
            <a:lvl2pPr marL="503639" indent="0">
              <a:buNone/>
              <a:defRPr sz="2200" b="1"/>
            </a:lvl2pPr>
            <a:lvl3pPr marL="1007276" indent="0">
              <a:buNone/>
              <a:defRPr sz="1900" b="1"/>
            </a:lvl3pPr>
            <a:lvl4pPr marL="1510915" indent="0">
              <a:buNone/>
              <a:defRPr sz="1700" b="1"/>
            </a:lvl4pPr>
            <a:lvl5pPr marL="2014551" indent="0">
              <a:buNone/>
              <a:defRPr sz="1700" b="1"/>
            </a:lvl5pPr>
            <a:lvl6pPr marL="2518190" indent="0">
              <a:buNone/>
              <a:defRPr sz="1700" b="1"/>
            </a:lvl6pPr>
            <a:lvl7pPr marL="3021828" indent="0">
              <a:buNone/>
              <a:defRPr sz="1700" b="1"/>
            </a:lvl7pPr>
            <a:lvl8pPr marL="3525465" indent="0">
              <a:buNone/>
              <a:defRPr sz="1700" b="1"/>
            </a:lvl8pPr>
            <a:lvl9pPr marL="4029104" indent="0">
              <a:buNone/>
              <a:defRPr sz="17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6" y="1692178"/>
            <a:ext cx="4725930" cy="705220"/>
          </a:xfrm>
        </p:spPr>
        <p:txBody>
          <a:bodyPr anchor="b"/>
          <a:lstStyle>
            <a:lvl1pPr marL="0" indent="0">
              <a:buNone/>
              <a:defRPr sz="2600" b="1"/>
            </a:lvl1pPr>
            <a:lvl2pPr marL="503639" indent="0">
              <a:buNone/>
              <a:defRPr sz="2200" b="1"/>
            </a:lvl2pPr>
            <a:lvl3pPr marL="1007276" indent="0">
              <a:buNone/>
              <a:defRPr sz="1900" b="1"/>
            </a:lvl3pPr>
            <a:lvl4pPr marL="1510915" indent="0">
              <a:buNone/>
              <a:defRPr sz="1700" b="1"/>
            </a:lvl4pPr>
            <a:lvl5pPr marL="2014551" indent="0">
              <a:buNone/>
              <a:defRPr sz="1700" b="1"/>
            </a:lvl5pPr>
            <a:lvl6pPr marL="2518190" indent="0">
              <a:buNone/>
              <a:defRPr sz="1700" b="1"/>
            </a:lvl6pPr>
            <a:lvl7pPr marL="3021828" indent="0">
              <a:buNone/>
              <a:defRPr sz="1700" b="1"/>
            </a:lvl7pPr>
            <a:lvl8pPr marL="3525465" indent="0">
              <a:buNone/>
              <a:defRPr sz="1700" b="1"/>
            </a:lvl8pPr>
            <a:lvl9pPr marL="40291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431306" y="2397397"/>
            <a:ext cx="4725930" cy="4355563"/>
          </a:xfrm>
        </p:spPr>
        <p:txBody>
          <a:bodyPr/>
          <a:lstStyle>
            <a:lvl1pPr>
              <a:defRPr sz="26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extLst>
      <p:ext uri="{BB962C8B-B14F-4D97-AF65-F5344CB8AC3E}">
        <p14:creationId xmlns:p14="http://schemas.microsoft.com/office/powerpoint/2010/main" val="3747793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extLst>
      <p:ext uri="{BB962C8B-B14F-4D97-AF65-F5344CB8AC3E}">
        <p14:creationId xmlns:p14="http://schemas.microsoft.com/office/powerpoint/2010/main" val="785677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extLst>
      <p:ext uri="{BB962C8B-B14F-4D97-AF65-F5344CB8AC3E}">
        <p14:creationId xmlns:p14="http://schemas.microsoft.com/office/powerpoint/2010/main" val="81676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5" y="300992"/>
            <a:ext cx="3517533" cy="1280946"/>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180207" y="300999"/>
            <a:ext cx="5977020"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5" y="1581937"/>
            <a:ext cx="3517533" cy="5171028"/>
          </a:xfrm>
        </p:spPr>
        <p:txBody>
          <a:bodyPr/>
          <a:lstStyle>
            <a:lvl1pPr marL="0" indent="0">
              <a:buNone/>
              <a:defRPr sz="1600"/>
            </a:lvl1pPr>
            <a:lvl2pPr marL="503639" indent="0">
              <a:buNone/>
              <a:defRPr sz="1400"/>
            </a:lvl2pPr>
            <a:lvl3pPr marL="1007276" indent="0">
              <a:buNone/>
              <a:defRPr sz="1100"/>
            </a:lvl3pPr>
            <a:lvl4pPr marL="1510915" indent="0">
              <a:buNone/>
              <a:defRPr sz="1000"/>
            </a:lvl4pPr>
            <a:lvl5pPr marL="2014551" indent="0">
              <a:buNone/>
              <a:defRPr sz="1000"/>
            </a:lvl5pPr>
            <a:lvl6pPr marL="2518190" indent="0">
              <a:buNone/>
              <a:defRPr sz="1000"/>
            </a:lvl6pPr>
            <a:lvl7pPr marL="3021828" indent="0">
              <a:buNone/>
              <a:defRPr sz="1000"/>
            </a:lvl7pPr>
            <a:lvl8pPr marL="3525465" indent="0">
              <a:buNone/>
              <a:defRPr sz="1000"/>
            </a:lvl8pPr>
            <a:lvl9pPr marL="4029104"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extLst>
      <p:ext uri="{BB962C8B-B14F-4D97-AF65-F5344CB8AC3E}">
        <p14:creationId xmlns:p14="http://schemas.microsoft.com/office/powerpoint/2010/main" val="381413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17" y="3"/>
            <a:ext cx="10690687" cy="3808461"/>
          </a:xfrm>
          <a:prstGeom prst="rect">
            <a:avLst/>
          </a:prstGeom>
        </p:spPr>
      </p:pic>
      <p:sp>
        <p:nvSpPr>
          <p:cNvPr id="11" name="Obdélník 7"/>
          <p:cNvSpPr/>
          <p:nvPr userDrawn="1"/>
        </p:nvSpPr>
        <p:spPr>
          <a:xfrm>
            <a:off x="0" y="899433"/>
            <a:ext cx="10692000" cy="6293626"/>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rgbClr val="EB6B18"/>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4264882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81"/>
            <a:ext cx="6415088" cy="624725"/>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500"/>
            </a:lvl1pPr>
            <a:lvl2pPr marL="503639" indent="0">
              <a:buNone/>
              <a:defRPr sz="3100"/>
            </a:lvl2pPr>
            <a:lvl3pPr marL="1007276" indent="0">
              <a:buNone/>
              <a:defRPr sz="2600"/>
            </a:lvl3pPr>
            <a:lvl4pPr marL="1510915" indent="0">
              <a:buNone/>
              <a:defRPr sz="2200"/>
            </a:lvl4pPr>
            <a:lvl5pPr marL="2014551" indent="0">
              <a:buNone/>
              <a:defRPr sz="2200"/>
            </a:lvl5pPr>
            <a:lvl6pPr marL="2518190" indent="0">
              <a:buNone/>
              <a:defRPr sz="2200"/>
            </a:lvl6pPr>
            <a:lvl7pPr marL="3021828" indent="0">
              <a:buNone/>
              <a:defRPr sz="2200"/>
            </a:lvl7pPr>
            <a:lvl8pPr marL="3525465" indent="0">
              <a:buNone/>
              <a:defRPr sz="2200"/>
            </a:lvl8pPr>
            <a:lvl9pPr marL="4029104" indent="0">
              <a:buNone/>
              <a:defRPr sz="2200"/>
            </a:lvl9pPr>
          </a:lstStyle>
          <a:p>
            <a:pPr lvl="0"/>
            <a:endParaRPr lang="en-US" noProof="0"/>
          </a:p>
        </p:txBody>
      </p:sp>
      <p:sp>
        <p:nvSpPr>
          <p:cNvPr id="4" name="Text Placeholder 3"/>
          <p:cNvSpPr>
            <a:spLocks noGrp="1"/>
          </p:cNvSpPr>
          <p:nvPr>
            <p:ph type="body" sz="half" idx="2"/>
          </p:nvPr>
        </p:nvSpPr>
        <p:spPr>
          <a:xfrm>
            <a:off x="2095670" y="5916500"/>
            <a:ext cx="6415088" cy="887212"/>
          </a:xfrm>
        </p:spPr>
        <p:txBody>
          <a:bodyPr/>
          <a:lstStyle>
            <a:lvl1pPr marL="0" indent="0">
              <a:buNone/>
              <a:defRPr sz="1600"/>
            </a:lvl1pPr>
            <a:lvl2pPr marL="503639" indent="0">
              <a:buNone/>
              <a:defRPr sz="1400"/>
            </a:lvl2pPr>
            <a:lvl3pPr marL="1007276" indent="0">
              <a:buNone/>
              <a:defRPr sz="1100"/>
            </a:lvl3pPr>
            <a:lvl4pPr marL="1510915" indent="0">
              <a:buNone/>
              <a:defRPr sz="1000"/>
            </a:lvl4pPr>
            <a:lvl5pPr marL="2014551" indent="0">
              <a:buNone/>
              <a:defRPr sz="1000"/>
            </a:lvl5pPr>
            <a:lvl6pPr marL="2518190" indent="0">
              <a:buNone/>
              <a:defRPr sz="1000"/>
            </a:lvl6pPr>
            <a:lvl7pPr marL="3021828" indent="0">
              <a:buNone/>
              <a:defRPr sz="1000"/>
            </a:lvl7pPr>
            <a:lvl8pPr marL="3525465" indent="0">
              <a:buNone/>
              <a:defRPr sz="1000"/>
            </a:lvl8pPr>
            <a:lvl9pPr marL="4029104"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extLst>
      <p:ext uri="{BB962C8B-B14F-4D97-AF65-F5344CB8AC3E}">
        <p14:creationId xmlns:p14="http://schemas.microsoft.com/office/powerpoint/2010/main" val="2424751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extLst>
      <p:ext uri="{BB962C8B-B14F-4D97-AF65-F5344CB8AC3E}">
        <p14:creationId xmlns:p14="http://schemas.microsoft.com/office/powerpoint/2010/main" val="502460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extLst>
      <p:ext uri="{BB962C8B-B14F-4D97-AF65-F5344CB8AC3E}">
        <p14:creationId xmlns:p14="http://schemas.microsoft.com/office/powerpoint/2010/main" val="827395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2"/>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3"/>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t>Render Legion | corona-renderer.com</a:t>
            </a: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extLst>
      <p:ext uri="{BB962C8B-B14F-4D97-AF65-F5344CB8AC3E}">
        <p14:creationId xmlns:p14="http://schemas.microsoft.com/office/powerpoint/2010/main" val="1694414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1"/>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extLst>
      <p:ext uri="{BB962C8B-B14F-4D97-AF65-F5344CB8AC3E}">
        <p14:creationId xmlns:p14="http://schemas.microsoft.com/office/powerpoint/2010/main" val="3176331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1"/>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extLst>
      <p:ext uri="{BB962C8B-B14F-4D97-AF65-F5344CB8AC3E}">
        <p14:creationId xmlns:p14="http://schemas.microsoft.com/office/powerpoint/2010/main" val="2840088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extLst>
      <p:ext uri="{BB962C8B-B14F-4D97-AF65-F5344CB8AC3E}">
        <p14:creationId xmlns:p14="http://schemas.microsoft.com/office/powerpoint/2010/main" val="2259177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extLst>
      <p:ext uri="{BB962C8B-B14F-4D97-AF65-F5344CB8AC3E}">
        <p14:creationId xmlns:p14="http://schemas.microsoft.com/office/powerpoint/2010/main" val="3499308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2"/>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3"/>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Render Legion | corona-renderer.com</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extLst>
      <p:ext uri="{BB962C8B-B14F-4D97-AF65-F5344CB8AC3E}">
        <p14:creationId xmlns:p14="http://schemas.microsoft.com/office/powerpoint/2010/main" val="71198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4"/>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767709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8" name="Zástupný symbol pro obsah 2"/>
          <p:cNvSpPr>
            <a:spLocks noGrp="1"/>
          </p:cNvSpPr>
          <p:nvPr>
            <p:ph idx="1" hasCustomPrompt="1"/>
          </p:nvPr>
        </p:nvSpPr>
        <p:spPr>
          <a:xfrm>
            <a:off x="852488" y="1585918"/>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117244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61" tIns="52131" rIns="104261" bIns="52131"/>
          <a:lstStyle/>
          <a:p>
            <a:pPr defTabSz="914173"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5" y="4367812"/>
            <a:ext cx="7614204" cy="0"/>
          </a:xfrm>
          <a:prstGeom prst="line">
            <a:avLst/>
          </a:prstGeom>
          <a:noFill/>
          <a:ln w="19050">
            <a:solidFill>
              <a:schemeClr val="accent1"/>
            </a:solidFill>
            <a:round/>
            <a:headEnd/>
            <a:tailEnd/>
          </a:ln>
          <a:effectLst/>
        </p:spPr>
        <p:txBody>
          <a:bodyPr lIns="104261" tIns="52131" rIns="104261" bIns="52131"/>
          <a:lstStyle/>
          <a:p>
            <a:pPr defTabSz="914173"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86" y="1679930"/>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5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Jaroslav Křivánek - Light Transport Simulation</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84648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61" tIns="52131" rIns="104261" bIns="52131"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309" algn="l" rtl="0" fontAlgn="base">
              <a:spcBef>
                <a:spcPct val="0"/>
              </a:spcBef>
              <a:spcAft>
                <a:spcPct val="0"/>
              </a:spcAft>
              <a:defRPr kern="1200">
                <a:solidFill>
                  <a:schemeClr val="tx1"/>
                </a:solidFill>
                <a:latin typeface="Lucida Console" pitchFamily="49" charset="0"/>
                <a:ea typeface="+mn-ea"/>
                <a:cs typeface="+mn-cs"/>
              </a:defRPr>
            </a:lvl2pPr>
            <a:lvl3pPr marL="1042615" algn="l" rtl="0" fontAlgn="base">
              <a:spcBef>
                <a:spcPct val="0"/>
              </a:spcBef>
              <a:spcAft>
                <a:spcPct val="0"/>
              </a:spcAft>
              <a:defRPr kern="1200">
                <a:solidFill>
                  <a:schemeClr val="tx1"/>
                </a:solidFill>
                <a:latin typeface="Lucida Console" pitchFamily="49" charset="0"/>
                <a:ea typeface="+mn-ea"/>
                <a:cs typeface="+mn-cs"/>
              </a:defRPr>
            </a:lvl3pPr>
            <a:lvl4pPr marL="1563923" algn="l" rtl="0" fontAlgn="base">
              <a:spcBef>
                <a:spcPct val="0"/>
              </a:spcBef>
              <a:spcAft>
                <a:spcPct val="0"/>
              </a:spcAft>
              <a:defRPr kern="1200">
                <a:solidFill>
                  <a:schemeClr val="tx1"/>
                </a:solidFill>
                <a:latin typeface="Lucida Console" pitchFamily="49" charset="0"/>
                <a:ea typeface="+mn-ea"/>
                <a:cs typeface="+mn-cs"/>
              </a:defRPr>
            </a:lvl4pPr>
            <a:lvl5pPr marL="2085231" algn="l" rtl="0" fontAlgn="base">
              <a:spcBef>
                <a:spcPct val="0"/>
              </a:spcBef>
              <a:spcAft>
                <a:spcPct val="0"/>
              </a:spcAft>
              <a:defRPr kern="1200">
                <a:solidFill>
                  <a:schemeClr val="tx1"/>
                </a:solidFill>
                <a:latin typeface="Lucida Console" pitchFamily="49" charset="0"/>
                <a:ea typeface="+mn-ea"/>
                <a:cs typeface="+mn-cs"/>
              </a:defRPr>
            </a:lvl5pPr>
            <a:lvl6pPr marL="2606537" algn="l" defTabSz="1042615" rtl="0" eaLnBrk="1" latinLnBrk="0" hangingPunct="1">
              <a:defRPr kern="1200">
                <a:solidFill>
                  <a:schemeClr val="tx1"/>
                </a:solidFill>
                <a:latin typeface="Lucida Console" pitchFamily="49" charset="0"/>
                <a:ea typeface="+mn-ea"/>
                <a:cs typeface="+mn-cs"/>
              </a:defRPr>
            </a:lvl6pPr>
            <a:lvl7pPr marL="3127846" algn="l" defTabSz="1042615" rtl="0" eaLnBrk="1" latinLnBrk="0" hangingPunct="1">
              <a:defRPr kern="1200">
                <a:solidFill>
                  <a:schemeClr val="tx1"/>
                </a:solidFill>
                <a:latin typeface="Lucida Console" pitchFamily="49" charset="0"/>
                <a:ea typeface="+mn-ea"/>
                <a:cs typeface="+mn-cs"/>
              </a:defRPr>
            </a:lvl7pPr>
            <a:lvl8pPr marL="3649154" algn="l" defTabSz="1042615" rtl="0" eaLnBrk="1" latinLnBrk="0" hangingPunct="1">
              <a:defRPr kern="1200">
                <a:solidFill>
                  <a:schemeClr val="tx1"/>
                </a:solidFill>
                <a:latin typeface="Lucida Console" pitchFamily="49" charset="0"/>
                <a:ea typeface="+mn-ea"/>
                <a:cs typeface="+mn-cs"/>
              </a:defRPr>
            </a:lvl8pPr>
            <a:lvl9pPr marL="4170462" algn="l" defTabSz="1042615"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Jaroslav Křivánek - Light Transport Simulation</a:t>
            </a:r>
            <a:endParaRPr lang="en-US" altLang="en-US" dirty="0">
              <a:solidFill>
                <a:prstClr val="black"/>
              </a:solidFill>
            </a:endParaRPr>
          </a:p>
        </p:txBody>
      </p:sp>
    </p:spTree>
    <p:extLst>
      <p:ext uri="{BB962C8B-B14F-4D97-AF65-F5344CB8AC3E}">
        <p14:creationId xmlns:p14="http://schemas.microsoft.com/office/powerpoint/2010/main" val="1099567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5"/>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a:t>Click to edit Master text styles</a:t>
            </a:r>
          </a:p>
        </p:txBody>
      </p:sp>
    </p:spTree>
    <p:extLst>
      <p:ext uri="{BB962C8B-B14F-4D97-AF65-F5344CB8AC3E}">
        <p14:creationId xmlns:p14="http://schemas.microsoft.com/office/powerpoint/2010/main" val="3106675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5"/>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a:t>Click to edit Master text styles</a:t>
            </a:r>
          </a:p>
        </p:txBody>
      </p:sp>
    </p:spTree>
    <p:extLst>
      <p:ext uri="{BB962C8B-B14F-4D97-AF65-F5344CB8AC3E}">
        <p14:creationId xmlns:p14="http://schemas.microsoft.com/office/powerpoint/2010/main" val="2342734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27"/>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7"/>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755140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700" b="1"/>
            </a:lvl1pPr>
            <a:lvl2pPr marL="521309" indent="0">
              <a:buNone/>
              <a:defRPr sz="2300" b="1"/>
            </a:lvl2pPr>
            <a:lvl3pPr marL="1042615" indent="0">
              <a:buNone/>
              <a:defRPr sz="2100" b="1"/>
            </a:lvl3pPr>
            <a:lvl4pPr marL="1563923" indent="0">
              <a:buNone/>
              <a:defRPr sz="1800" b="1"/>
            </a:lvl4pPr>
            <a:lvl5pPr marL="2085231" indent="0">
              <a:buNone/>
              <a:defRPr sz="1800" b="1"/>
            </a:lvl5pPr>
            <a:lvl6pPr marL="2606537" indent="0">
              <a:buNone/>
              <a:defRPr sz="1800" b="1"/>
            </a:lvl6pPr>
            <a:lvl7pPr marL="3127846" indent="0">
              <a:buNone/>
              <a:defRPr sz="1800" b="1"/>
            </a:lvl7pPr>
            <a:lvl8pPr marL="3649154" indent="0">
              <a:buNone/>
              <a:defRPr sz="1800" b="1"/>
            </a:lvl8pPr>
            <a:lvl9pPr marL="4170462"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5" y="1692178"/>
            <a:ext cx="4725930" cy="705220"/>
          </a:xfrm>
        </p:spPr>
        <p:txBody>
          <a:bodyPr anchor="b"/>
          <a:lstStyle>
            <a:lvl1pPr marL="0" indent="0">
              <a:buNone/>
              <a:defRPr sz="2700" b="1"/>
            </a:lvl1pPr>
            <a:lvl2pPr marL="521309" indent="0">
              <a:buNone/>
              <a:defRPr sz="2300" b="1"/>
            </a:lvl2pPr>
            <a:lvl3pPr marL="1042615" indent="0">
              <a:buNone/>
              <a:defRPr sz="2100" b="1"/>
            </a:lvl3pPr>
            <a:lvl4pPr marL="1563923" indent="0">
              <a:buNone/>
              <a:defRPr sz="1800" b="1"/>
            </a:lvl4pPr>
            <a:lvl5pPr marL="2085231" indent="0">
              <a:buNone/>
              <a:defRPr sz="1800" b="1"/>
            </a:lvl5pPr>
            <a:lvl6pPr marL="2606537" indent="0">
              <a:buNone/>
              <a:defRPr sz="1800" b="1"/>
            </a:lvl6pPr>
            <a:lvl7pPr marL="3127846" indent="0">
              <a:buNone/>
              <a:defRPr sz="1800" b="1"/>
            </a:lvl7pPr>
            <a:lvl8pPr marL="3649154" indent="0">
              <a:buNone/>
              <a:defRPr sz="1800" b="1"/>
            </a:lvl8pPr>
            <a:lvl9pPr marL="4170462"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295" y="2397397"/>
            <a:ext cx="4725930"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45062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079714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39888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596" y="300989"/>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2"/>
            <a:ext cx="5977020" cy="645197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6" y="1581937"/>
            <a:ext cx="3517533" cy="5171028"/>
          </a:xfrm>
        </p:spPr>
        <p:txBody>
          <a:bodyPr/>
          <a:lstStyle>
            <a:lvl1pPr marL="0" indent="0">
              <a:buNone/>
              <a:defRPr sz="1600"/>
            </a:lvl1pPr>
            <a:lvl2pPr marL="521309" indent="0">
              <a:buNone/>
              <a:defRPr sz="1400"/>
            </a:lvl2pPr>
            <a:lvl3pPr marL="1042615" indent="0">
              <a:buNone/>
              <a:defRPr sz="1100"/>
            </a:lvl3pPr>
            <a:lvl4pPr marL="1563923" indent="0">
              <a:buNone/>
              <a:defRPr sz="1000"/>
            </a:lvl4pPr>
            <a:lvl5pPr marL="2085231" indent="0">
              <a:buNone/>
              <a:defRPr sz="1000"/>
            </a:lvl5pPr>
            <a:lvl6pPr marL="2606537" indent="0">
              <a:buNone/>
              <a:defRPr sz="1000"/>
            </a:lvl6pPr>
            <a:lvl7pPr marL="3127846" indent="0">
              <a:buNone/>
              <a:defRPr sz="1000"/>
            </a:lvl7pPr>
            <a:lvl8pPr marL="3649154" indent="0">
              <a:buNone/>
              <a:defRPr sz="1000"/>
            </a:lvl8pPr>
            <a:lvl9pPr marL="4170462"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3645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5"/>
            <a:ext cx="6415088" cy="62472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600"/>
            </a:lvl1pPr>
            <a:lvl2pPr marL="521309" indent="0">
              <a:buNone/>
              <a:defRPr sz="3200"/>
            </a:lvl2pPr>
            <a:lvl3pPr marL="1042615" indent="0">
              <a:buNone/>
              <a:defRPr sz="2700"/>
            </a:lvl3pPr>
            <a:lvl4pPr marL="1563923" indent="0">
              <a:buNone/>
              <a:defRPr sz="2300"/>
            </a:lvl4pPr>
            <a:lvl5pPr marL="2085231" indent="0">
              <a:buNone/>
              <a:defRPr sz="2300"/>
            </a:lvl5pPr>
            <a:lvl6pPr marL="2606537" indent="0">
              <a:buNone/>
              <a:defRPr sz="2300"/>
            </a:lvl6pPr>
            <a:lvl7pPr marL="3127846" indent="0">
              <a:buNone/>
              <a:defRPr sz="2300"/>
            </a:lvl7pPr>
            <a:lvl8pPr marL="3649154" indent="0">
              <a:buNone/>
              <a:defRPr sz="2300"/>
            </a:lvl8pPr>
            <a:lvl9pPr marL="4170462" indent="0">
              <a:buNone/>
              <a:defRPr sz="2300"/>
            </a:lvl9pPr>
          </a:lstStyle>
          <a:p>
            <a:pPr lvl="0"/>
            <a:endParaRPr lang="en-US" noProof="0"/>
          </a:p>
        </p:txBody>
      </p:sp>
      <p:sp>
        <p:nvSpPr>
          <p:cNvPr id="4" name="Text Placeholder 3"/>
          <p:cNvSpPr>
            <a:spLocks noGrp="1"/>
          </p:cNvSpPr>
          <p:nvPr>
            <p:ph type="body" sz="half" idx="2"/>
          </p:nvPr>
        </p:nvSpPr>
        <p:spPr>
          <a:xfrm>
            <a:off x="2095670" y="5916498"/>
            <a:ext cx="6415088" cy="887212"/>
          </a:xfrm>
        </p:spPr>
        <p:txBody>
          <a:bodyPr/>
          <a:lstStyle>
            <a:lvl1pPr marL="0" indent="0">
              <a:buNone/>
              <a:defRPr sz="1600"/>
            </a:lvl1pPr>
            <a:lvl2pPr marL="521309" indent="0">
              <a:buNone/>
              <a:defRPr sz="1400"/>
            </a:lvl2pPr>
            <a:lvl3pPr marL="1042615" indent="0">
              <a:buNone/>
              <a:defRPr sz="1100"/>
            </a:lvl3pPr>
            <a:lvl4pPr marL="1563923" indent="0">
              <a:buNone/>
              <a:defRPr sz="1000"/>
            </a:lvl4pPr>
            <a:lvl5pPr marL="2085231" indent="0">
              <a:buNone/>
              <a:defRPr sz="1000"/>
            </a:lvl5pPr>
            <a:lvl6pPr marL="2606537" indent="0">
              <a:buNone/>
              <a:defRPr sz="1000"/>
            </a:lvl6pPr>
            <a:lvl7pPr marL="3127846" indent="0">
              <a:buNone/>
              <a:defRPr sz="1000"/>
            </a:lvl7pPr>
            <a:lvl8pPr marL="3649154" indent="0">
              <a:buNone/>
              <a:defRPr sz="1000"/>
            </a:lvl8pPr>
            <a:lvl9pPr marL="4170462"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3540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18"/>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15601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81342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085300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7"/>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28"/>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66"/>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Jaroslav Křivánek - Light Transport Simulation</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5498734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7"/>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27"/>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357836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7"/>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27"/>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457494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92523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7"/>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7"/>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1373711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39"/>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28"/>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66"/>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Jaroslav Křivánek - Light Transport Simulation</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625256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159150"/>
            <a:ext cx="10682903" cy="6400525"/>
          </a:xfrm>
          <a:prstGeom prst="rect">
            <a:avLst/>
          </a:prstGeom>
        </p:spPr>
        <p:txBody>
          <a:bodyPr lIns="164191" tIns="164191">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2006">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2082" indent="-260653">
              <a:buClr>
                <a:srgbClr val="FFC000"/>
              </a:buClr>
              <a:defRPr>
                <a:ln w="31750">
                  <a:noFill/>
                </a:ln>
                <a:effectLst>
                  <a:outerShdw blurRad="50800" dist="38100" dir="2700000" algn="tl" rotWithShape="0">
                    <a:prstClr val="black"/>
                  </a:outerShdw>
                </a:effectLst>
                <a:latin typeface="Calibri" pitchFamily="34" charset="0"/>
              </a:defRPr>
            </a:lvl3pPr>
            <a:lvl4pPr marL="1410065" indent="-238932">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859" indent="-238932">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2910453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655172"/>
            <a:ext cx="8797594" cy="477738"/>
          </a:xfrm>
          <a:prstGeom prst="rect">
            <a:avLst/>
          </a:prstGeom>
        </p:spPr>
        <p:txBody>
          <a:bodyPr lIns="135457"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1159150"/>
            <a:ext cx="10682903" cy="6400525"/>
          </a:xfrm>
          <a:prstGeom prst="rect">
            <a:avLst/>
          </a:prstGeom>
        </p:spPr>
        <p:txBody>
          <a:bodyPr lIns="164191" tIns="164191">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2006">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2082" indent="-260653">
              <a:buClr>
                <a:srgbClr val="FFC000"/>
              </a:buClr>
              <a:defRPr>
                <a:ln w="31750">
                  <a:noFill/>
                </a:ln>
                <a:effectLst>
                  <a:outerShdw blurRad="50800" dist="38100" dir="2700000" algn="tl" rotWithShape="0">
                    <a:prstClr val="black"/>
                  </a:outerShdw>
                </a:effectLst>
                <a:latin typeface="Calibri" pitchFamily="34" charset="0"/>
              </a:defRPr>
            </a:lvl3pPr>
            <a:lvl4pPr marL="1410065" indent="-238932">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859" indent="-238932">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422408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lstStyle>
            <a:lvl1pPr marL="0" indent="0">
              <a:buNone/>
              <a:defRPr sz="2400" b="1"/>
            </a:lvl1pPr>
            <a:lvl2pPr marL="0" indent="0">
              <a:buNone/>
              <a:defRPr u="sng"/>
            </a:lvl2pPr>
            <a:lvl3pPr marL="0" indent="0">
              <a:buNone/>
              <a:defRPr sz="2400"/>
            </a:lvl3pPr>
            <a:lvl4pPr marL="269775" indent="-269775">
              <a:defRPr/>
            </a:lvl4pPr>
            <a:lvl5pPr marL="536376" indent="-266601">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929275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02676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33518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21" name="Picture Placeholder 20"/>
          <p:cNvSpPr>
            <a:spLocks noGrp="1"/>
          </p:cNvSpPr>
          <p:nvPr>
            <p:ph type="pic" sz="quarter" idx="14"/>
          </p:nvPr>
        </p:nvSpPr>
        <p:spPr>
          <a:xfrm>
            <a:off x="4343552" y="4"/>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598492779"/>
      </p:ext>
    </p:extLst>
  </p:cSld>
  <p:clrMapOvr>
    <a:masterClrMapping/>
  </p:clrMapOvr>
  <p:transition spd="slow">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4" name="Picture Placeholder 13"/>
          <p:cNvSpPr>
            <a:spLocks noGrp="1"/>
          </p:cNvSpPr>
          <p:nvPr>
            <p:ph type="pic" sz="quarter" idx="13"/>
          </p:nvPr>
        </p:nvSpPr>
        <p:spPr>
          <a:xfrm>
            <a:off x="0" y="4"/>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04240269"/>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9"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246182681"/>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2"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Tree>
    <p:extLst>
      <p:ext uri="{BB962C8B-B14F-4D97-AF65-F5344CB8AC3E}">
        <p14:creationId xmlns:p14="http://schemas.microsoft.com/office/powerpoint/2010/main" val="1253578538"/>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1900"/>
            </a:lvl1pPr>
          </a:lstStyle>
          <a:p>
            <a:endParaRPr lang="en-US"/>
          </a:p>
        </p:txBody>
      </p:sp>
      <p:sp>
        <p:nvSpPr>
          <p:cNvPr id="5" name="Footer Placeholder 4"/>
          <p:cNvSpPr>
            <a:spLocks noGrp="1"/>
          </p:cNvSpPr>
          <p:nvPr>
            <p:ph type="ftr" sz="quarter" idx="11"/>
          </p:nvPr>
        </p:nvSpPr>
        <p:spPr>
          <a:xfrm>
            <a:off x="3541663" y="7006702"/>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cxnSp>
        <p:nvCxnSpPr>
          <p:cNvPr id="6" name="Straight Connector 5"/>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310883"/>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966537792"/>
      </p:ext>
    </p:extLst>
  </p:cSld>
  <p:clrMapOvr>
    <a:masterClrMapping/>
  </p:clrMapOvr>
  <p:transition spd="slow">
    <p:push/>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3224153843"/>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2"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fontAlgn="auto">
              <a:spcBef>
                <a:spcPts val="0"/>
              </a:spcBef>
              <a:spcAft>
                <a:spcPts val="0"/>
              </a:spcAft>
            </a:pP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Render Legion | corona-renderer.com</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2" y="111498"/>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6"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3"/>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7" y="338488"/>
            <a:ext cx="7903311" cy="573975"/>
          </a:xfrm>
        </p:spPr>
        <p:txBody>
          <a:bodyPr>
            <a:noAutofit/>
          </a:bodyPr>
          <a:lstStyle>
            <a:lvl1pPr marL="0" indent="0">
              <a:buNone/>
              <a:defRPr sz="26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7"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104711843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theme" Target="../theme/theme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57" y="0"/>
            <a:ext cx="9544895" cy="927913"/>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0"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 id="2147483670" r:id="rId15"/>
    <p:sldLayoutId id="2147483889" r:id="rId16"/>
  </p:sldLayoutIdLst>
  <p:hf hdr="0" dt="0"/>
  <p:txStyles>
    <p:titleStyle>
      <a:lvl1pPr algn="l" defTabSz="1007569"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3" indent="-251893" algn="l" defTabSz="1007569"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76" indent="-266601" algn="l" defTabSz="1007569"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06" indent="-360229" algn="l" defTabSz="1007569" rtl="0" eaLnBrk="1" latinLnBrk="0" hangingPunct="1">
        <a:lnSpc>
          <a:spcPct val="110000"/>
        </a:lnSpc>
        <a:spcBef>
          <a:spcPts val="0"/>
        </a:spcBef>
        <a:buFont typeface="Arial" panose="020B0604020202020204" pitchFamily="34" charset="0"/>
        <a:buChar char="•"/>
        <a:defRPr sz="21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34" indent="-36022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01" indent="-35546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17"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460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385"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17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569" rtl="0" eaLnBrk="1" latinLnBrk="0" hangingPunct="1">
        <a:defRPr sz="1900" kern="1200">
          <a:solidFill>
            <a:schemeClr val="tx1"/>
          </a:solidFill>
          <a:latin typeface="+mn-lt"/>
          <a:ea typeface="+mn-ea"/>
          <a:cs typeface="+mn-cs"/>
        </a:defRPr>
      </a:lvl1pPr>
      <a:lvl2pPr marL="503785" algn="l" defTabSz="1007569" rtl="0" eaLnBrk="1" latinLnBrk="0" hangingPunct="1">
        <a:defRPr sz="1900" kern="1200">
          <a:solidFill>
            <a:schemeClr val="tx1"/>
          </a:solidFill>
          <a:latin typeface="+mn-lt"/>
          <a:ea typeface="+mn-ea"/>
          <a:cs typeface="+mn-cs"/>
        </a:defRPr>
      </a:lvl2pPr>
      <a:lvl3pPr marL="1007569" algn="l" defTabSz="1007569" rtl="0" eaLnBrk="1" latinLnBrk="0" hangingPunct="1">
        <a:defRPr sz="1900" kern="1200">
          <a:solidFill>
            <a:schemeClr val="tx1"/>
          </a:solidFill>
          <a:latin typeface="+mn-lt"/>
          <a:ea typeface="+mn-ea"/>
          <a:cs typeface="+mn-cs"/>
        </a:defRPr>
      </a:lvl3pPr>
      <a:lvl4pPr marL="1511354" algn="l" defTabSz="1007569" rtl="0" eaLnBrk="1" latinLnBrk="0" hangingPunct="1">
        <a:defRPr sz="1900" kern="1200">
          <a:solidFill>
            <a:schemeClr val="tx1"/>
          </a:solidFill>
          <a:latin typeface="+mn-lt"/>
          <a:ea typeface="+mn-ea"/>
          <a:cs typeface="+mn-cs"/>
        </a:defRPr>
      </a:lvl4pPr>
      <a:lvl5pPr marL="2015138" algn="l" defTabSz="1007569" rtl="0" eaLnBrk="1" latinLnBrk="0" hangingPunct="1">
        <a:defRPr sz="1900" kern="1200">
          <a:solidFill>
            <a:schemeClr val="tx1"/>
          </a:solidFill>
          <a:latin typeface="+mn-lt"/>
          <a:ea typeface="+mn-ea"/>
          <a:cs typeface="+mn-cs"/>
        </a:defRPr>
      </a:lvl5pPr>
      <a:lvl6pPr marL="2518924" algn="l" defTabSz="1007569" rtl="0" eaLnBrk="1" latinLnBrk="0" hangingPunct="1">
        <a:defRPr sz="1900" kern="1200">
          <a:solidFill>
            <a:schemeClr val="tx1"/>
          </a:solidFill>
          <a:latin typeface="+mn-lt"/>
          <a:ea typeface="+mn-ea"/>
          <a:cs typeface="+mn-cs"/>
        </a:defRPr>
      </a:lvl6pPr>
      <a:lvl7pPr marL="3022707" algn="l" defTabSz="1007569" rtl="0" eaLnBrk="1" latinLnBrk="0" hangingPunct="1">
        <a:defRPr sz="1900" kern="1200">
          <a:solidFill>
            <a:schemeClr val="tx1"/>
          </a:solidFill>
          <a:latin typeface="+mn-lt"/>
          <a:ea typeface="+mn-ea"/>
          <a:cs typeface="+mn-cs"/>
        </a:defRPr>
      </a:lvl7pPr>
      <a:lvl8pPr marL="3526493" algn="l" defTabSz="1007569" rtl="0" eaLnBrk="1" latinLnBrk="0" hangingPunct="1">
        <a:defRPr sz="1900" kern="1200">
          <a:solidFill>
            <a:schemeClr val="tx1"/>
          </a:solidFill>
          <a:latin typeface="+mn-lt"/>
          <a:ea typeface="+mn-ea"/>
          <a:cs typeface="+mn-cs"/>
        </a:defRPr>
      </a:lvl8pPr>
      <a:lvl9pPr marL="4030277" algn="l" defTabSz="100756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1"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1" y="6886646"/>
            <a:ext cx="2490687" cy="521439"/>
          </a:xfrm>
          <a:prstGeom prst="rect">
            <a:avLst/>
          </a:prstGeom>
        </p:spPr>
        <p:txBody>
          <a:bodyPr lIns="0" tIns="0" rIns="0" bIns="0"/>
          <a:lstStyle/>
          <a:p>
            <a:pPr defTabSz="914400"/>
            <a:endParaRPr lang="en-US">
              <a:solidFill>
                <a:prstClr val="black"/>
              </a:solidFill>
            </a:endParaRPr>
          </a:p>
        </p:txBody>
      </p:sp>
      <p:sp>
        <p:nvSpPr>
          <p:cNvPr id="3" name="PlaceHolder 4"/>
          <p:cNvSpPr>
            <a:spLocks noGrp="1"/>
          </p:cNvSpPr>
          <p:nvPr>
            <p:ph type="ftr"/>
          </p:nvPr>
        </p:nvSpPr>
        <p:spPr>
          <a:xfrm>
            <a:off x="3656263" y="6886646"/>
            <a:ext cx="3388968" cy="521439"/>
          </a:xfrm>
          <a:prstGeom prst="rect">
            <a:avLst/>
          </a:prstGeom>
        </p:spPr>
        <p:txBody>
          <a:bodyPr lIns="0" tIns="0" rIns="0" bIns="0"/>
          <a:lstStyle/>
          <a:p>
            <a:pPr algn="ctr" defTabSz="914400"/>
            <a:r>
              <a:rPr lang="en-US" sz="1600" smtClean="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6"/>
            <a:ext cx="2490687" cy="521439"/>
          </a:xfrm>
          <a:prstGeom prst="rect">
            <a:avLst/>
          </a:prstGeom>
        </p:spPr>
        <p:txBody>
          <a:bodyPr lIns="0" tIns="0" rIns="0" bIns="0"/>
          <a:lstStyle/>
          <a:p>
            <a:pPr algn="r" defTabSz="914400"/>
            <a:fld id="{8E9AF29D-31CD-4764-83C3-CA15C004152D}" type="slidenum">
              <a:rPr lang="en-US" sz="1600" smtClean="0">
                <a:solidFill>
                  <a:prstClr val="black"/>
                </a:solidFill>
                <a:latin typeface="Times New Roman"/>
              </a:rPr>
              <a:pPr algn="r" defTabSz="914400"/>
              <a:t>‹#›</a:t>
            </a:fld>
            <a:endParaRPr lang="en-US">
              <a:solidFill>
                <a:prstClr val="black"/>
              </a:solidFill>
            </a:endParaRPr>
          </a:p>
        </p:txBody>
      </p:sp>
    </p:spTree>
    <p:extLst>
      <p:ext uri="{BB962C8B-B14F-4D97-AF65-F5344CB8AC3E}">
        <p14:creationId xmlns:p14="http://schemas.microsoft.com/office/powerpoint/2010/main" val="176577028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Lst>
  <p:hf sldNum="0" hdr="0" ftr="0" dt="0"/>
  <p:txStyles>
    <p:titleStyle>
      <a:lvl1pPr algn="l" defTabSz="1042873"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718" indent="-260718" algn="l" defTabSz="1042873"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2155" indent="-260718" algn="l" defTabSz="1042873"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592" indent="-260718" algn="l" defTabSz="1042873"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502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646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104249" tIns="52124" rIns="104249" bIns="5212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104249" tIns="52124" rIns="104249" bIns="521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4"/>
            <a:ext cx="2405658" cy="402483"/>
          </a:xfrm>
          <a:prstGeom prst="rect">
            <a:avLst/>
          </a:prstGeom>
        </p:spPr>
        <p:txBody>
          <a:bodyPr vert="horz" lIns="104249" tIns="52124" rIns="104249" bIns="52124"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4"/>
            <a:ext cx="3608487" cy="402483"/>
          </a:xfrm>
          <a:prstGeom prst="rect">
            <a:avLst/>
          </a:prstGeom>
        </p:spPr>
        <p:txBody>
          <a:bodyPr vert="horz" lIns="104249" tIns="52124" rIns="104249" bIns="52124" rtlCol="0" anchor="ctr"/>
          <a:lstStyle>
            <a:lvl1pPr algn="ctr">
              <a:defRPr sz="1300">
                <a:solidFill>
                  <a:schemeClr val="bg2"/>
                </a:solidFill>
              </a:defRPr>
            </a:lvl1pPr>
          </a:lstStyle>
          <a:p>
            <a:r>
              <a:rPr lang="en-US">
                <a:solidFill>
                  <a:srgbClr val="262E33"/>
                </a:solidFill>
              </a:rPr>
              <a:t>From nuclear reactors to pretty pictures and attractive 3D prints  /  JAROSLAV KŘIVÁNEK</a:t>
            </a:r>
            <a:endParaRPr lang="en-US" dirty="0">
              <a:solidFill>
                <a:srgbClr val="262E33"/>
              </a:solidFill>
            </a:endParaRPr>
          </a:p>
        </p:txBody>
      </p:sp>
      <p:sp>
        <p:nvSpPr>
          <p:cNvPr id="6" name="Slide Number Placeholder 5"/>
          <p:cNvSpPr>
            <a:spLocks noGrp="1"/>
          </p:cNvSpPr>
          <p:nvPr>
            <p:ph type="sldNum" sz="quarter" idx="4"/>
          </p:nvPr>
        </p:nvSpPr>
        <p:spPr>
          <a:xfrm>
            <a:off x="7551093" y="7006704"/>
            <a:ext cx="2405658" cy="402483"/>
          </a:xfrm>
          <a:prstGeom prst="rect">
            <a:avLst/>
          </a:prstGeom>
        </p:spPr>
        <p:txBody>
          <a:bodyPr vert="horz" lIns="104249" tIns="52124" rIns="104249" bIns="52124"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36168253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dt="0"/>
  <p:txStyles>
    <p:titleStyle>
      <a:lvl1pPr algn="l" defTabSz="1042487" rtl="0" eaLnBrk="1" latinLnBrk="0" hangingPunct="1">
        <a:lnSpc>
          <a:spcPct val="90000"/>
        </a:lnSpc>
        <a:spcBef>
          <a:spcPct val="0"/>
        </a:spcBef>
        <a:buNone/>
        <a:defRPr sz="5000" kern="1200">
          <a:solidFill>
            <a:schemeClr val="bg2"/>
          </a:solidFill>
          <a:latin typeface="+mj-lt"/>
          <a:ea typeface="+mj-ea"/>
          <a:cs typeface="+mj-cs"/>
        </a:defRPr>
      </a:lvl1pPr>
    </p:titleStyle>
    <p:bodyStyle>
      <a:lvl1pPr marL="260620" indent="-260620" algn="l" defTabSz="1042487" rtl="0" eaLnBrk="1" latinLnBrk="0" hangingPunct="1">
        <a:lnSpc>
          <a:spcPct val="90000"/>
        </a:lnSpc>
        <a:spcBef>
          <a:spcPts val="1141"/>
        </a:spcBef>
        <a:buFont typeface="Arial" panose="020B0604020202020204" pitchFamily="34" charset="0"/>
        <a:buChar char="•"/>
        <a:defRPr sz="3200" kern="1200">
          <a:solidFill>
            <a:schemeClr val="bg2"/>
          </a:solidFill>
          <a:latin typeface="+mn-lt"/>
          <a:ea typeface="+mn-ea"/>
          <a:cs typeface="+mn-cs"/>
        </a:defRPr>
      </a:lvl1pPr>
      <a:lvl2pPr marL="781864" indent="-260620" algn="l" defTabSz="1042487" rtl="0" eaLnBrk="1" latinLnBrk="0" hangingPunct="1">
        <a:lnSpc>
          <a:spcPct val="90000"/>
        </a:lnSpc>
        <a:spcBef>
          <a:spcPts val="570"/>
        </a:spcBef>
        <a:buFont typeface="Arial" panose="020B0604020202020204" pitchFamily="34" charset="0"/>
        <a:buChar char="•"/>
        <a:defRPr sz="2700" kern="1200">
          <a:solidFill>
            <a:schemeClr val="bg2"/>
          </a:solidFill>
          <a:latin typeface="+mn-lt"/>
          <a:ea typeface="+mn-ea"/>
          <a:cs typeface="+mn-cs"/>
        </a:defRPr>
      </a:lvl2pPr>
      <a:lvl3pPr marL="1303109" indent="-260620" algn="l" defTabSz="1042487" rtl="0" eaLnBrk="1" latinLnBrk="0" hangingPunct="1">
        <a:lnSpc>
          <a:spcPct val="90000"/>
        </a:lnSpc>
        <a:spcBef>
          <a:spcPts val="570"/>
        </a:spcBef>
        <a:buFont typeface="Arial" panose="020B0604020202020204" pitchFamily="34" charset="0"/>
        <a:buChar char="•"/>
        <a:defRPr sz="2300" kern="1200">
          <a:solidFill>
            <a:schemeClr val="bg2"/>
          </a:solidFill>
          <a:latin typeface="+mn-lt"/>
          <a:ea typeface="+mn-ea"/>
          <a:cs typeface="+mn-cs"/>
        </a:defRPr>
      </a:lvl3pPr>
      <a:lvl4pPr marL="1824351"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4pPr>
      <a:lvl5pPr marL="2345594"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5pPr>
      <a:lvl6pPr marL="2866837"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081"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324"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0568"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487" rtl="0" eaLnBrk="1" latinLnBrk="0" hangingPunct="1">
        <a:defRPr sz="2100" kern="1200">
          <a:solidFill>
            <a:schemeClr val="tx1"/>
          </a:solidFill>
          <a:latin typeface="+mn-lt"/>
          <a:ea typeface="+mn-ea"/>
          <a:cs typeface="+mn-cs"/>
        </a:defRPr>
      </a:lvl1pPr>
      <a:lvl2pPr marL="521245" algn="l" defTabSz="1042487" rtl="0" eaLnBrk="1" latinLnBrk="0" hangingPunct="1">
        <a:defRPr sz="2100" kern="1200">
          <a:solidFill>
            <a:schemeClr val="tx1"/>
          </a:solidFill>
          <a:latin typeface="+mn-lt"/>
          <a:ea typeface="+mn-ea"/>
          <a:cs typeface="+mn-cs"/>
        </a:defRPr>
      </a:lvl2pPr>
      <a:lvl3pPr marL="1042487" algn="l" defTabSz="1042487" rtl="0" eaLnBrk="1" latinLnBrk="0" hangingPunct="1">
        <a:defRPr sz="2100" kern="1200">
          <a:solidFill>
            <a:schemeClr val="tx1"/>
          </a:solidFill>
          <a:latin typeface="+mn-lt"/>
          <a:ea typeface="+mn-ea"/>
          <a:cs typeface="+mn-cs"/>
        </a:defRPr>
      </a:lvl3pPr>
      <a:lvl4pPr marL="1563729" algn="l" defTabSz="1042487" rtl="0" eaLnBrk="1" latinLnBrk="0" hangingPunct="1">
        <a:defRPr sz="2100" kern="1200">
          <a:solidFill>
            <a:schemeClr val="tx1"/>
          </a:solidFill>
          <a:latin typeface="+mn-lt"/>
          <a:ea typeface="+mn-ea"/>
          <a:cs typeface="+mn-cs"/>
        </a:defRPr>
      </a:lvl4pPr>
      <a:lvl5pPr marL="2084973" algn="l" defTabSz="1042487" rtl="0" eaLnBrk="1" latinLnBrk="0" hangingPunct="1">
        <a:defRPr sz="2100" kern="1200">
          <a:solidFill>
            <a:schemeClr val="tx1"/>
          </a:solidFill>
          <a:latin typeface="+mn-lt"/>
          <a:ea typeface="+mn-ea"/>
          <a:cs typeface="+mn-cs"/>
        </a:defRPr>
      </a:lvl5pPr>
      <a:lvl6pPr marL="2606215" algn="l" defTabSz="1042487" rtl="0" eaLnBrk="1" latinLnBrk="0" hangingPunct="1">
        <a:defRPr sz="2100" kern="1200">
          <a:solidFill>
            <a:schemeClr val="tx1"/>
          </a:solidFill>
          <a:latin typeface="+mn-lt"/>
          <a:ea typeface="+mn-ea"/>
          <a:cs typeface="+mn-cs"/>
        </a:defRPr>
      </a:lvl6pPr>
      <a:lvl7pPr marL="3127460" algn="l" defTabSz="1042487" rtl="0" eaLnBrk="1" latinLnBrk="0" hangingPunct="1">
        <a:defRPr sz="2100" kern="1200">
          <a:solidFill>
            <a:schemeClr val="tx1"/>
          </a:solidFill>
          <a:latin typeface="+mn-lt"/>
          <a:ea typeface="+mn-ea"/>
          <a:cs typeface="+mn-cs"/>
        </a:defRPr>
      </a:lvl7pPr>
      <a:lvl8pPr marL="3648702" algn="l" defTabSz="1042487" rtl="0" eaLnBrk="1" latinLnBrk="0" hangingPunct="1">
        <a:defRPr sz="2100" kern="1200">
          <a:solidFill>
            <a:schemeClr val="tx1"/>
          </a:solidFill>
          <a:latin typeface="+mn-lt"/>
          <a:ea typeface="+mn-ea"/>
          <a:cs typeface="+mn-cs"/>
        </a:defRPr>
      </a:lvl8pPr>
      <a:lvl9pPr marL="4169946" algn="l" defTabSz="104248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2"/>
            <a:ext cx="9622632" cy="1256446"/>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29"/>
            <a:ext cx="9622632" cy="4994285"/>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defRPr sz="1400">
                <a:latin typeface="Garamond" pitchFamily="18" charset="0"/>
              </a:defRPr>
            </a:lvl1pPr>
          </a:lstStyle>
          <a:p>
            <a:pPr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ctr">
              <a:defRPr sz="1400">
                <a:latin typeface="Garamond" pitchFamily="18" charset="0"/>
              </a:defRPr>
            </a:lvl1pPr>
          </a:lstStyle>
          <a:p>
            <a:pPr fontAlgn="base">
              <a:spcBef>
                <a:spcPct val="0"/>
              </a:spcBef>
              <a:spcAft>
                <a:spcPct val="0"/>
              </a:spcAft>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r">
              <a:defRPr sz="1400">
                <a:latin typeface="Garamond" pitchFamily="18" charset="0"/>
              </a:defRPr>
            </a:lvl1pPr>
          </a:lstStyle>
          <a:p>
            <a:pPr fontAlgn="base">
              <a:spcBef>
                <a:spcPct val="0"/>
              </a:spcBef>
              <a:spcAft>
                <a:spcPct val="0"/>
              </a:spcAft>
              <a:defRPr/>
            </a:pPr>
            <a:fld id="{7DD9C3A3-A5F7-4232-B253-D7CE55098032}" type="slidenum">
              <a:rPr lang="en-US" altLang="en-US">
                <a:solidFill>
                  <a:prstClr val="black"/>
                </a:solidFill>
              </a:rPr>
              <a:pPr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2"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63690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180" algn="l" rtl="0" fontAlgn="base">
        <a:spcBef>
          <a:spcPct val="0"/>
        </a:spcBef>
        <a:spcAft>
          <a:spcPct val="0"/>
        </a:spcAft>
        <a:defRPr sz="3600">
          <a:solidFill>
            <a:schemeClr val="tx2"/>
          </a:solidFill>
          <a:latin typeface="Arial Black" pitchFamily="34" charset="0"/>
        </a:defRPr>
      </a:lvl6pPr>
      <a:lvl7pPr marL="1042358" algn="l" rtl="0" fontAlgn="base">
        <a:spcBef>
          <a:spcPct val="0"/>
        </a:spcBef>
        <a:spcAft>
          <a:spcPct val="0"/>
        </a:spcAft>
        <a:defRPr sz="3600">
          <a:solidFill>
            <a:schemeClr val="tx2"/>
          </a:solidFill>
          <a:latin typeface="Arial Black" pitchFamily="34" charset="0"/>
        </a:defRPr>
      </a:lvl7pPr>
      <a:lvl8pPr marL="1563535" algn="l" rtl="0" fontAlgn="base">
        <a:spcBef>
          <a:spcPct val="0"/>
        </a:spcBef>
        <a:spcAft>
          <a:spcPct val="0"/>
        </a:spcAft>
        <a:defRPr sz="3600">
          <a:solidFill>
            <a:schemeClr val="tx2"/>
          </a:solidFill>
          <a:latin typeface="Arial Black" pitchFamily="34" charset="0"/>
        </a:defRPr>
      </a:lvl8pPr>
      <a:lvl9pPr marL="2084715" algn="l" rtl="0" fontAlgn="base">
        <a:spcBef>
          <a:spcPct val="0"/>
        </a:spcBef>
        <a:spcAft>
          <a:spcPct val="0"/>
        </a:spcAft>
        <a:defRPr sz="3600">
          <a:solidFill>
            <a:schemeClr val="tx2"/>
          </a:solidFill>
          <a:latin typeface="Arial Black" pitchFamily="34" charset="0"/>
        </a:defRPr>
      </a:lvl9pPr>
    </p:titleStyle>
    <p:bodyStyle>
      <a:lvl1pPr marL="390881" indent="-39088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671" indent="-370978" algn="l" rtl="0" eaLnBrk="0" fontAlgn="base" hangingPunct="0">
        <a:spcBef>
          <a:spcPct val="20000"/>
        </a:spcBef>
        <a:spcAft>
          <a:spcPct val="0"/>
        </a:spcAft>
        <a:buClr>
          <a:schemeClr val="accent2"/>
        </a:buClr>
        <a:buSzPct val="60000"/>
        <a:buFont typeface="Wingdings" pitchFamily="2" charset="2"/>
        <a:buChar char="q"/>
        <a:defRPr sz="2500">
          <a:solidFill>
            <a:schemeClr val="tx1"/>
          </a:solidFill>
          <a:latin typeface="+mn-lt"/>
        </a:defRPr>
      </a:lvl2pPr>
      <a:lvl3pPr marL="1165412" indent="-399935"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343" indent="-360121"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18" indent="-38726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59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77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954"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133"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358" rtl="0" eaLnBrk="1" latinLnBrk="0" hangingPunct="1">
        <a:defRPr sz="2100" kern="1200">
          <a:solidFill>
            <a:schemeClr val="tx1"/>
          </a:solidFill>
          <a:latin typeface="+mn-lt"/>
          <a:ea typeface="+mn-ea"/>
          <a:cs typeface="+mn-cs"/>
        </a:defRPr>
      </a:lvl1pPr>
      <a:lvl2pPr marL="521180" algn="l" defTabSz="1042358" rtl="0" eaLnBrk="1" latinLnBrk="0" hangingPunct="1">
        <a:defRPr sz="2100" kern="1200">
          <a:solidFill>
            <a:schemeClr val="tx1"/>
          </a:solidFill>
          <a:latin typeface="+mn-lt"/>
          <a:ea typeface="+mn-ea"/>
          <a:cs typeface="+mn-cs"/>
        </a:defRPr>
      </a:lvl2pPr>
      <a:lvl3pPr marL="1042358" algn="l" defTabSz="1042358" rtl="0" eaLnBrk="1" latinLnBrk="0" hangingPunct="1">
        <a:defRPr sz="2100" kern="1200">
          <a:solidFill>
            <a:schemeClr val="tx1"/>
          </a:solidFill>
          <a:latin typeface="+mn-lt"/>
          <a:ea typeface="+mn-ea"/>
          <a:cs typeface="+mn-cs"/>
        </a:defRPr>
      </a:lvl3pPr>
      <a:lvl4pPr marL="1563535" algn="l" defTabSz="1042358" rtl="0" eaLnBrk="1" latinLnBrk="0" hangingPunct="1">
        <a:defRPr sz="2100" kern="1200">
          <a:solidFill>
            <a:schemeClr val="tx1"/>
          </a:solidFill>
          <a:latin typeface="+mn-lt"/>
          <a:ea typeface="+mn-ea"/>
          <a:cs typeface="+mn-cs"/>
        </a:defRPr>
      </a:lvl4pPr>
      <a:lvl5pPr marL="2084715" algn="l" defTabSz="1042358" rtl="0" eaLnBrk="1" latinLnBrk="0" hangingPunct="1">
        <a:defRPr sz="2100" kern="1200">
          <a:solidFill>
            <a:schemeClr val="tx1"/>
          </a:solidFill>
          <a:latin typeface="+mn-lt"/>
          <a:ea typeface="+mn-ea"/>
          <a:cs typeface="+mn-cs"/>
        </a:defRPr>
      </a:lvl5pPr>
      <a:lvl6pPr marL="2605893" algn="l" defTabSz="1042358" rtl="0" eaLnBrk="1" latinLnBrk="0" hangingPunct="1">
        <a:defRPr sz="2100" kern="1200">
          <a:solidFill>
            <a:schemeClr val="tx1"/>
          </a:solidFill>
          <a:latin typeface="+mn-lt"/>
          <a:ea typeface="+mn-ea"/>
          <a:cs typeface="+mn-cs"/>
        </a:defRPr>
      </a:lvl6pPr>
      <a:lvl7pPr marL="3127073" algn="l" defTabSz="1042358" rtl="0" eaLnBrk="1" latinLnBrk="0" hangingPunct="1">
        <a:defRPr sz="2100" kern="1200">
          <a:solidFill>
            <a:schemeClr val="tx1"/>
          </a:solidFill>
          <a:latin typeface="+mn-lt"/>
          <a:ea typeface="+mn-ea"/>
          <a:cs typeface="+mn-cs"/>
        </a:defRPr>
      </a:lvl7pPr>
      <a:lvl8pPr marL="3648251" algn="l" defTabSz="1042358" rtl="0" eaLnBrk="1" latinLnBrk="0" hangingPunct="1">
        <a:defRPr sz="2100" kern="1200">
          <a:solidFill>
            <a:schemeClr val="tx1"/>
          </a:solidFill>
          <a:latin typeface="+mn-lt"/>
          <a:ea typeface="+mn-ea"/>
          <a:cs typeface="+mn-cs"/>
        </a:defRPr>
      </a:lvl8pPr>
      <a:lvl9pPr marL="4169431" algn="l" defTabSz="104235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2"/>
            <a:ext cx="9622632" cy="1256446"/>
          </a:xfrm>
          <a:prstGeom prst="rect">
            <a:avLst/>
          </a:prstGeom>
          <a:noFill/>
          <a:ln w="9525">
            <a:noFill/>
            <a:miter lim="800000"/>
            <a:headEnd/>
            <a:tailEnd/>
          </a:ln>
        </p:spPr>
        <p:txBody>
          <a:bodyPr vert="horz" wrap="square" lIns="91377" tIns="45691" rIns="91377" bIns="45691"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1"/>
            <a:ext cx="9622632" cy="4994285"/>
          </a:xfrm>
          <a:prstGeom prst="rect">
            <a:avLst/>
          </a:prstGeom>
          <a:noFill/>
          <a:ln w="9525">
            <a:noFill/>
            <a:miter lim="800000"/>
            <a:headEnd/>
            <a:tailEnd/>
          </a:ln>
        </p:spPr>
        <p:txBody>
          <a:bodyPr vert="horz" wrap="square" lIns="91377" tIns="45691" rIns="91377" bIns="45691"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defRPr sz="14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lgn="ctr">
              <a:defRPr sz="1400">
                <a:latin typeface="Garamond" pitchFamily="18" charset="0"/>
              </a:defRPr>
            </a:lvl1pPr>
          </a:lstStyle>
          <a:p>
            <a:pPr>
              <a:defRPr/>
            </a:pPr>
            <a:r>
              <a:rPr lang="en-US" altLang="en-US"/>
              <a:t>Render Legion | corona-renderer.com</a:t>
            </a:r>
            <a:endParaRPr lang="en-US" altLang="en-US" dirty="0"/>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lgn="r">
              <a:defRPr sz="14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445494"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0727" tIns="50364" rIns="100727" bIns="50364"/>
          <a:lstStyle/>
          <a:p>
            <a:pPr>
              <a:defRPr/>
            </a:pPr>
            <a:endParaRPr lang="en-US" sz="1900"/>
          </a:p>
        </p:txBody>
      </p:sp>
    </p:spTree>
    <p:extLst>
      <p:ext uri="{BB962C8B-B14F-4D97-AF65-F5344CB8AC3E}">
        <p14:creationId xmlns:p14="http://schemas.microsoft.com/office/powerpoint/2010/main" val="310744489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Lst>
  <p:hf hd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defRPr>
      </a:lvl2pPr>
      <a:lvl3pPr algn="l" rtl="0" eaLnBrk="0" fontAlgn="base" hangingPunct="0">
        <a:spcBef>
          <a:spcPct val="0"/>
        </a:spcBef>
        <a:spcAft>
          <a:spcPct val="0"/>
        </a:spcAft>
        <a:defRPr sz="3500">
          <a:solidFill>
            <a:schemeClr val="tx2"/>
          </a:solidFill>
          <a:latin typeface="Georgia" pitchFamily="18" charset="0"/>
        </a:defRPr>
      </a:lvl3pPr>
      <a:lvl4pPr algn="l" rtl="0" eaLnBrk="0" fontAlgn="base" hangingPunct="0">
        <a:spcBef>
          <a:spcPct val="0"/>
        </a:spcBef>
        <a:spcAft>
          <a:spcPct val="0"/>
        </a:spcAft>
        <a:defRPr sz="3500">
          <a:solidFill>
            <a:schemeClr val="tx2"/>
          </a:solidFill>
          <a:latin typeface="Georgia" pitchFamily="18" charset="0"/>
        </a:defRPr>
      </a:lvl4pPr>
      <a:lvl5pPr algn="l" rtl="0" eaLnBrk="0" fontAlgn="base" hangingPunct="0">
        <a:spcBef>
          <a:spcPct val="0"/>
        </a:spcBef>
        <a:spcAft>
          <a:spcPct val="0"/>
        </a:spcAft>
        <a:defRPr sz="3500">
          <a:solidFill>
            <a:schemeClr val="tx2"/>
          </a:solidFill>
          <a:latin typeface="Georgia" pitchFamily="18" charset="0"/>
        </a:defRPr>
      </a:lvl5pPr>
      <a:lvl6pPr marL="503639" algn="l" rtl="0" fontAlgn="base">
        <a:spcBef>
          <a:spcPct val="0"/>
        </a:spcBef>
        <a:spcAft>
          <a:spcPct val="0"/>
        </a:spcAft>
        <a:defRPr sz="3500">
          <a:solidFill>
            <a:schemeClr val="tx2"/>
          </a:solidFill>
          <a:latin typeface="Arial Black" pitchFamily="34" charset="0"/>
        </a:defRPr>
      </a:lvl6pPr>
      <a:lvl7pPr marL="1007276" algn="l" rtl="0" fontAlgn="base">
        <a:spcBef>
          <a:spcPct val="0"/>
        </a:spcBef>
        <a:spcAft>
          <a:spcPct val="0"/>
        </a:spcAft>
        <a:defRPr sz="3500">
          <a:solidFill>
            <a:schemeClr val="tx2"/>
          </a:solidFill>
          <a:latin typeface="Arial Black" pitchFamily="34" charset="0"/>
        </a:defRPr>
      </a:lvl7pPr>
      <a:lvl8pPr marL="1510915" algn="l" rtl="0" fontAlgn="base">
        <a:spcBef>
          <a:spcPct val="0"/>
        </a:spcBef>
        <a:spcAft>
          <a:spcPct val="0"/>
        </a:spcAft>
        <a:defRPr sz="3500">
          <a:solidFill>
            <a:schemeClr val="tx2"/>
          </a:solidFill>
          <a:latin typeface="Arial Black" pitchFamily="34" charset="0"/>
        </a:defRPr>
      </a:lvl8pPr>
      <a:lvl9pPr marL="2014551" algn="l" rtl="0" fontAlgn="base">
        <a:spcBef>
          <a:spcPct val="0"/>
        </a:spcBef>
        <a:spcAft>
          <a:spcPct val="0"/>
        </a:spcAft>
        <a:defRPr sz="3500">
          <a:solidFill>
            <a:schemeClr val="tx2"/>
          </a:solidFill>
          <a:latin typeface="Arial Black" pitchFamily="34" charset="0"/>
        </a:defRPr>
      </a:lvl9pPr>
    </p:titleStyle>
    <p:bodyStyle>
      <a:lvl1pPr marL="377729" indent="-377729"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mn-ea"/>
          <a:cs typeface="+mn-cs"/>
        </a:defRPr>
      </a:lvl1pPr>
      <a:lvl2pPr marL="737970" indent="-358492" algn="l" rtl="0" eaLnBrk="0" fontAlgn="base" hangingPunct="0">
        <a:spcBef>
          <a:spcPct val="20000"/>
        </a:spcBef>
        <a:spcAft>
          <a:spcPct val="0"/>
        </a:spcAft>
        <a:buClr>
          <a:schemeClr val="accent2"/>
        </a:buClr>
        <a:buSzPct val="60000"/>
        <a:buFont typeface="Wingdings" pitchFamily="2" charset="2"/>
        <a:buChar char="q"/>
        <a:defRPr sz="2400">
          <a:solidFill>
            <a:schemeClr val="tx1"/>
          </a:solidFill>
          <a:latin typeface="+mn-lt"/>
        </a:defRPr>
      </a:lvl2pPr>
      <a:lvl3pPr marL="1126190" indent="-386473"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475939" indent="-348000" algn="l" rtl="0" eaLnBrk="0" fontAlgn="base" hangingPunct="0">
        <a:spcBef>
          <a:spcPct val="20000"/>
        </a:spcBef>
        <a:spcAft>
          <a:spcPct val="0"/>
        </a:spcAft>
        <a:buClr>
          <a:schemeClr val="accent2"/>
        </a:buClr>
        <a:buSzPct val="70000"/>
        <a:buFont typeface="Wingdings" pitchFamily="2" charset="2"/>
        <a:buChar char="q"/>
        <a:defRPr sz="2200">
          <a:solidFill>
            <a:schemeClr val="tx1"/>
          </a:solidFill>
          <a:latin typeface="+mn-lt"/>
        </a:defRPr>
      </a:lvl4pPr>
      <a:lvl5pPr marL="1851919" indent="-374232" algn="l" rtl="0" eaLnBrk="0" fontAlgn="base" hangingPunct="0">
        <a:spcBef>
          <a:spcPct val="20000"/>
        </a:spcBef>
        <a:spcAft>
          <a:spcPct val="0"/>
        </a:spcAft>
        <a:buClr>
          <a:schemeClr val="accent1"/>
        </a:buClr>
        <a:buSzPct val="75000"/>
        <a:buFont typeface="Wingdings" pitchFamily="2" charset="2"/>
        <a:buChar char="§"/>
        <a:defRPr sz="2200">
          <a:solidFill>
            <a:schemeClr val="tx1"/>
          </a:solidFill>
          <a:latin typeface="+mn-lt"/>
        </a:defRPr>
      </a:lvl5pPr>
      <a:lvl6pPr marL="2355559"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6pPr>
      <a:lvl7pPr marL="2859196"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7pPr>
      <a:lvl8pPr marL="3362834"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8pPr>
      <a:lvl9pPr marL="3866472"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9pPr>
    </p:bodyStyle>
    <p:otherStyle>
      <a:defPPr>
        <a:defRPr lang="en-US"/>
      </a:defPPr>
      <a:lvl1pPr marL="0" algn="l" defTabSz="1007276" rtl="0" eaLnBrk="1" latinLnBrk="0" hangingPunct="1">
        <a:defRPr sz="1900" kern="1200">
          <a:solidFill>
            <a:schemeClr val="tx1"/>
          </a:solidFill>
          <a:latin typeface="+mn-lt"/>
          <a:ea typeface="+mn-ea"/>
          <a:cs typeface="+mn-cs"/>
        </a:defRPr>
      </a:lvl1pPr>
      <a:lvl2pPr marL="503639" algn="l" defTabSz="1007276" rtl="0" eaLnBrk="1" latinLnBrk="0" hangingPunct="1">
        <a:defRPr sz="1900" kern="1200">
          <a:solidFill>
            <a:schemeClr val="tx1"/>
          </a:solidFill>
          <a:latin typeface="+mn-lt"/>
          <a:ea typeface="+mn-ea"/>
          <a:cs typeface="+mn-cs"/>
        </a:defRPr>
      </a:lvl2pPr>
      <a:lvl3pPr marL="1007276" algn="l" defTabSz="1007276" rtl="0" eaLnBrk="1" latinLnBrk="0" hangingPunct="1">
        <a:defRPr sz="1900" kern="1200">
          <a:solidFill>
            <a:schemeClr val="tx1"/>
          </a:solidFill>
          <a:latin typeface="+mn-lt"/>
          <a:ea typeface="+mn-ea"/>
          <a:cs typeface="+mn-cs"/>
        </a:defRPr>
      </a:lvl3pPr>
      <a:lvl4pPr marL="1510915" algn="l" defTabSz="1007276" rtl="0" eaLnBrk="1" latinLnBrk="0" hangingPunct="1">
        <a:defRPr sz="1900" kern="1200">
          <a:solidFill>
            <a:schemeClr val="tx1"/>
          </a:solidFill>
          <a:latin typeface="+mn-lt"/>
          <a:ea typeface="+mn-ea"/>
          <a:cs typeface="+mn-cs"/>
        </a:defRPr>
      </a:lvl4pPr>
      <a:lvl5pPr marL="2014551" algn="l" defTabSz="1007276" rtl="0" eaLnBrk="1" latinLnBrk="0" hangingPunct="1">
        <a:defRPr sz="1900" kern="1200">
          <a:solidFill>
            <a:schemeClr val="tx1"/>
          </a:solidFill>
          <a:latin typeface="+mn-lt"/>
          <a:ea typeface="+mn-ea"/>
          <a:cs typeface="+mn-cs"/>
        </a:defRPr>
      </a:lvl5pPr>
      <a:lvl6pPr marL="2518190" algn="l" defTabSz="1007276" rtl="0" eaLnBrk="1" latinLnBrk="0" hangingPunct="1">
        <a:defRPr sz="1900" kern="1200">
          <a:solidFill>
            <a:schemeClr val="tx1"/>
          </a:solidFill>
          <a:latin typeface="+mn-lt"/>
          <a:ea typeface="+mn-ea"/>
          <a:cs typeface="+mn-cs"/>
        </a:defRPr>
      </a:lvl6pPr>
      <a:lvl7pPr marL="3021828" algn="l" defTabSz="1007276" rtl="0" eaLnBrk="1" latinLnBrk="0" hangingPunct="1">
        <a:defRPr sz="1900" kern="1200">
          <a:solidFill>
            <a:schemeClr val="tx1"/>
          </a:solidFill>
          <a:latin typeface="+mn-lt"/>
          <a:ea typeface="+mn-ea"/>
          <a:cs typeface="+mn-cs"/>
        </a:defRPr>
      </a:lvl7pPr>
      <a:lvl8pPr marL="3525465" algn="l" defTabSz="1007276" rtl="0" eaLnBrk="1" latinLnBrk="0" hangingPunct="1">
        <a:defRPr sz="1900" kern="1200">
          <a:solidFill>
            <a:schemeClr val="tx1"/>
          </a:solidFill>
          <a:latin typeface="+mn-lt"/>
          <a:ea typeface="+mn-ea"/>
          <a:cs typeface="+mn-cs"/>
        </a:defRPr>
      </a:lvl8pPr>
      <a:lvl9pPr marL="4029104" algn="l" defTabSz="100727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39"/>
            <a:ext cx="9622632" cy="1256446"/>
          </a:xfrm>
          <a:prstGeom prst="rect">
            <a:avLst/>
          </a:prstGeom>
          <a:noFill/>
          <a:ln w="9525">
            <a:noFill/>
            <a:miter lim="800000"/>
            <a:headEnd/>
            <a:tailEnd/>
          </a:ln>
        </p:spPr>
        <p:txBody>
          <a:bodyPr vert="horz" wrap="square" lIns="104261" tIns="52131" rIns="104261" bIns="52131"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27"/>
            <a:ext cx="9622632" cy="4994285"/>
          </a:xfrm>
          <a:prstGeom prst="rect">
            <a:avLst/>
          </a:prstGeom>
          <a:noFill/>
          <a:ln w="9525">
            <a:noFill/>
            <a:miter lim="800000"/>
            <a:headEnd/>
            <a:tailEnd/>
          </a:ln>
        </p:spPr>
        <p:txBody>
          <a:bodyPr vert="horz" wrap="square" lIns="104261" tIns="52131" rIns="104261" bIns="52131"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104261" tIns="52131" rIns="104261" bIns="52131" numCol="1" anchor="b" anchorCtr="0" compatLnSpc="1">
            <a:prstTxWarp prst="textNoShape">
              <a:avLst/>
            </a:prstTxWarp>
          </a:bodyPr>
          <a:lstStyle>
            <a:lvl1pPr>
              <a:defRPr sz="1400">
                <a:latin typeface="Garamond" pitchFamily="18" charset="0"/>
              </a:defRPr>
            </a:lvl1pPr>
          </a:lstStyle>
          <a:p>
            <a:pPr defTabSz="914173"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61" tIns="52131" rIns="104261" bIns="52131" numCol="1" anchor="b" anchorCtr="0" compatLnSpc="1">
            <a:prstTxWarp prst="textNoShape">
              <a:avLst/>
            </a:prstTxWarp>
          </a:bodyPr>
          <a:lstStyle>
            <a:lvl1pPr algn="ctr">
              <a:defRPr sz="1400">
                <a:latin typeface="Garamond" pitchFamily="18" charset="0"/>
              </a:defRPr>
            </a:lvl1pPr>
          </a:lstStyle>
          <a:p>
            <a:pPr defTabSz="914173" fontAlgn="base">
              <a:spcBef>
                <a:spcPct val="0"/>
              </a:spcBef>
              <a:spcAft>
                <a:spcPct val="0"/>
              </a:spcAft>
              <a:defRPr/>
            </a:pPr>
            <a:r>
              <a:rPr lang="en-US" altLang="en-US" smtClean="0">
                <a:solidFill>
                  <a:prstClr val="black"/>
                </a:solidFill>
              </a:rPr>
              <a:t>Jaroslav Křivánek - Light Transport Simulation</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104261" tIns="52131" rIns="104261" bIns="52131" numCol="1" anchor="b" anchorCtr="0" compatLnSpc="1">
            <a:prstTxWarp prst="textNoShape">
              <a:avLst/>
            </a:prstTxWarp>
          </a:bodyPr>
          <a:lstStyle>
            <a:lvl1pPr algn="r">
              <a:defRPr sz="1400">
                <a:latin typeface="Garamond" pitchFamily="18" charset="0"/>
              </a:defRPr>
            </a:lvl1pPr>
          </a:lstStyle>
          <a:p>
            <a:pPr defTabSz="914173" fontAlgn="base">
              <a:spcBef>
                <a:spcPct val="0"/>
              </a:spcBef>
              <a:spcAft>
                <a:spcPct val="0"/>
              </a:spcAft>
              <a:defRPr/>
            </a:pPr>
            <a:fld id="{7DD9C3A3-A5F7-4232-B253-D7CE55098032}" type="slidenum">
              <a:rPr lang="en-US" altLang="en-US" smtClean="0">
                <a:solidFill>
                  <a:prstClr val="black"/>
                </a:solidFill>
              </a:rPr>
              <a:pPr defTabSz="914173"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2"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61" tIns="52131" rIns="104261" bIns="52131"/>
          <a:lstStyle/>
          <a:p>
            <a:pPr defTabSz="914173"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80129414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309" algn="l" rtl="0" fontAlgn="base">
        <a:spcBef>
          <a:spcPct val="0"/>
        </a:spcBef>
        <a:spcAft>
          <a:spcPct val="0"/>
        </a:spcAft>
        <a:defRPr sz="3600">
          <a:solidFill>
            <a:schemeClr val="tx2"/>
          </a:solidFill>
          <a:latin typeface="Arial Black" pitchFamily="34" charset="0"/>
        </a:defRPr>
      </a:lvl6pPr>
      <a:lvl7pPr marL="1042615" algn="l" rtl="0" fontAlgn="base">
        <a:spcBef>
          <a:spcPct val="0"/>
        </a:spcBef>
        <a:spcAft>
          <a:spcPct val="0"/>
        </a:spcAft>
        <a:defRPr sz="3600">
          <a:solidFill>
            <a:schemeClr val="tx2"/>
          </a:solidFill>
          <a:latin typeface="Arial Black" pitchFamily="34" charset="0"/>
        </a:defRPr>
      </a:lvl7pPr>
      <a:lvl8pPr marL="1563923" algn="l" rtl="0" fontAlgn="base">
        <a:spcBef>
          <a:spcPct val="0"/>
        </a:spcBef>
        <a:spcAft>
          <a:spcPct val="0"/>
        </a:spcAft>
        <a:defRPr sz="3600">
          <a:solidFill>
            <a:schemeClr val="tx2"/>
          </a:solidFill>
          <a:latin typeface="Arial Black" pitchFamily="34" charset="0"/>
        </a:defRPr>
      </a:lvl8pPr>
      <a:lvl9pPr marL="2085231" algn="l" rtl="0" fontAlgn="base">
        <a:spcBef>
          <a:spcPct val="0"/>
        </a:spcBef>
        <a:spcAft>
          <a:spcPct val="0"/>
        </a:spcAft>
        <a:defRPr sz="3600">
          <a:solidFill>
            <a:schemeClr val="tx2"/>
          </a:solidFill>
          <a:latin typeface="Arial Black" pitchFamily="34" charset="0"/>
        </a:defRPr>
      </a:lvl9pPr>
    </p:titleStyle>
    <p:bodyStyle>
      <a:lvl1pPr marL="390979" indent="-390979"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860" indent="-371070" algn="l" rtl="0" eaLnBrk="0" fontAlgn="base" hangingPunct="0">
        <a:spcBef>
          <a:spcPct val="20000"/>
        </a:spcBef>
        <a:spcAft>
          <a:spcPct val="0"/>
        </a:spcAft>
        <a:buClr>
          <a:schemeClr val="accent2"/>
        </a:buClr>
        <a:buSzPct val="60000"/>
        <a:buFont typeface="Wingdings" pitchFamily="2" charset="2"/>
        <a:buChar char="q"/>
        <a:defRPr sz="2500">
          <a:solidFill>
            <a:schemeClr val="tx1"/>
          </a:solidFill>
          <a:latin typeface="+mn-lt"/>
        </a:defRPr>
      </a:lvl2pPr>
      <a:lvl3pPr marL="1165700" indent="-400033"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721" indent="-360210"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892" indent="-387361"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8201" indent="-387361"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9509" indent="-387361"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80814" indent="-387361"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2123" indent="-387361"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17" tIns="45709" rIns="91417"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17" tIns="45709" rIns="91417" bIns="4570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2"/>
            <a:ext cx="2405658" cy="402483"/>
          </a:xfrm>
          <a:prstGeom prst="rect">
            <a:avLst/>
          </a:prstGeom>
        </p:spPr>
        <p:txBody>
          <a:bodyPr vert="horz" lIns="91417" tIns="45709" rIns="91417" bIns="45709"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2"/>
            <a:ext cx="3608487" cy="402483"/>
          </a:xfrm>
          <a:prstGeom prst="rect">
            <a:avLst/>
          </a:prstGeom>
        </p:spPr>
        <p:txBody>
          <a:bodyPr vert="horz" lIns="91417" tIns="45709" rIns="91417" bIns="45709" rtlCol="0" anchor="ctr"/>
          <a:lstStyle>
            <a:lvl1pPr algn="ctr">
              <a:defRPr sz="1300">
                <a:solidFill>
                  <a:schemeClr val="bg2"/>
                </a:solidFill>
              </a:defRPr>
            </a:lvl1pPr>
          </a:lstStyle>
          <a:p>
            <a:r>
              <a:rPr lang="en-US">
                <a:solidFill>
                  <a:srgbClr val="262E33"/>
                </a:solidFill>
              </a:rPr>
              <a:t>Render Legion | corona-renderer.com</a:t>
            </a:r>
            <a:endParaRPr lang="en-US" dirty="0">
              <a:solidFill>
                <a:srgbClr val="262E33"/>
              </a:solidFill>
            </a:endParaRPr>
          </a:p>
        </p:txBody>
      </p:sp>
      <p:sp>
        <p:nvSpPr>
          <p:cNvPr id="6" name="Slide Number Placeholder 5"/>
          <p:cNvSpPr>
            <a:spLocks noGrp="1"/>
          </p:cNvSpPr>
          <p:nvPr>
            <p:ph type="sldNum" sz="quarter" idx="4"/>
          </p:nvPr>
        </p:nvSpPr>
        <p:spPr>
          <a:xfrm>
            <a:off x="7551093" y="7006702"/>
            <a:ext cx="2405658" cy="402483"/>
          </a:xfrm>
          <a:prstGeom prst="rect">
            <a:avLst/>
          </a:prstGeom>
        </p:spPr>
        <p:txBody>
          <a:bodyPr vert="horz" lIns="91417" tIns="45709" rIns="91417" bIns="45709"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29748485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hf hdr="0" dt="0"/>
  <p:txStyles>
    <p:titleStyle>
      <a:lvl1pPr algn="l" defTabSz="1007694" rtl="0" eaLnBrk="1" latinLnBrk="0" hangingPunct="1">
        <a:lnSpc>
          <a:spcPct val="90000"/>
        </a:lnSpc>
        <a:spcBef>
          <a:spcPct val="0"/>
        </a:spcBef>
        <a:buNone/>
        <a:defRPr sz="4900" kern="1200">
          <a:solidFill>
            <a:schemeClr val="bg2"/>
          </a:solidFill>
          <a:latin typeface="+mj-lt"/>
          <a:ea typeface="+mj-ea"/>
          <a:cs typeface="+mj-cs"/>
        </a:defRPr>
      </a:lvl1pPr>
    </p:titleStyle>
    <p:bodyStyle>
      <a:lvl1pPr marL="251924" indent="-251924" algn="l" defTabSz="1007694" rtl="0" eaLnBrk="1" latinLnBrk="0" hangingPunct="1">
        <a:lnSpc>
          <a:spcPct val="90000"/>
        </a:lnSpc>
        <a:spcBef>
          <a:spcPts val="1102"/>
        </a:spcBef>
        <a:buFont typeface="Arial" panose="020B0604020202020204" pitchFamily="34" charset="0"/>
        <a:buChar char="•"/>
        <a:defRPr sz="3100" kern="1200">
          <a:solidFill>
            <a:schemeClr val="bg2"/>
          </a:solidFill>
          <a:latin typeface="+mn-lt"/>
          <a:ea typeface="+mn-ea"/>
          <a:cs typeface="+mn-cs"/>
        </a:defRPr>
      </a:lvl1pPr>
      <a:lvl2pPr marL="755771" indent="-251924" algn="l" defTabSz="1007694" rtl="0" eaLnBrk="1" latinLnBrk="0" hangingPunct="1">
        <a:lnSpc>
          <a:spcPct val="90000"/>
        </a:lnSpc>
        <a:spcBef>
          <a:spcPts val="551"/>
        </a:spcBef>
        <a:buFont typeface="Arial" panose="020B0604020202020204" pitchFamily="34" charset="0"/>
        <a:buChar char="•"/>
        <a:defRPr sz="2600" kern="1200">
          <a:solidFill>
            <a:schemeClr val="bg2"/>
          </a:solidFill>
          <a:latin typeface="+mn-lt"/>
          <a:ea typeface="+mn-ea"/>
          <a:cs typeface="+mn-cs"/>
        </a:defRPr>
      </a:lvl2pPr>
      <a:lvl3pPr marL="1259617" indent="-251924" algn="l" defTabSz="1007694" rtl="0" eaLnBrk="1" latinLnBrk="0" hangingPunct="1">
        <a:lnSpc>
          <a:spcPct val="90000"/>
        </a:lnSpc>
        <a:spcBef>
          <a:spcPts val="551"/>
        </a:spcBef>
        <a:buFont typeface="Arial" panose="020B0604020202020204" pitchFamily="34" charset="0"/>
        <a:buChar char="•"/>
        <a:defRPr sz="2200" kern="1200">
          <a:solidFill>
            <a:schemeClr val="bg2"/>
          </a:solidFill>
          <a:latin typeface="+mn-lt"/>
          <a:ea typeface="+mn-ea"/>
          <a:cs typeface="+mn-cs"/>
        </a:defRPr>
      </a:lvl3pPr>
      <a:lvl4pPr marL="1763464" indent="-251924" algn="l" defTabSz="1007694" rtl="0" eaLnBrk="1" latinLnBrk="0" hangingPunct="1">
        <a:lnSpc>
          <a:spcPct val="90000"/>
        </a:lnSpc>
        <a:spcBef>
          <a:spcPts val="551"/>
        </a:spcBef>
        <a:buFont typeface="Arial" panose="020B0604020202020204" pitchFamily="34" charset="0"/>
        <a:buChar char="•"/>
        <a:defRPr sz="1900" kern="1200">
          <a:solidFill>
            <a:schemeClr val="bg2"/>
          </a:solidFill>
          <a:latin typeface="+mn-lt"/>
          <a:ea typeface="+mn-ea"/>
          <a:cs typeface="+mn-cs"/>
        </a:defRPr>
      </a:lvl4pPr>
      <a:lvl5pPr marL="2267311" indent="-251924" algn="l" defTabSz="1007694" rtl="0" eaLnBrk="1" latinLnBrk="0" hangingPunct="1">
        <a:lnSpc>
          <a:spcPct val="90000"/>
        </a:lnSpc>
        <a:spcBef>
          <a:spcPts val="551"/>
        </a:spcBef>
        <a:buFont typeface="Arial" panose="020B0604020202020204" pitchFamily="34" charset="0"/>
        <a:buChar char="•"/>
        <a:defRPr sz="1900" kern="1200">
          <a:solidFill>
            <a:schemeClr val="bg2"/>
          </a:solidFill>
          <a:latin typeface="+mn-lt"/>
          <a:ea typeface="+mn-ea"/>
          <a:cs typeface="+mn-cs"/>
        </a:defRPr>
      </a:lvl5pPr>
      <a:lvl6pPr marL="2771160"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5005"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852"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700"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1007694" rtl="0" eaLnBrk="1" latinLnBrk="0" hangingPunct="1">
        <a:defRPr sz="1900" kern="1200">
          <a:solidFill>
            <a:schemeClr val="tx1"/>
          </a:solidFill>
          <a:latin typeface="+mn-lt"/>
          <a:ea typeface="+mn-ea"/>
          <a:cs typeface="+mn-cs"/>
        </a:defRPr>
      </a:lvl1pPr>
      <a:lvl2pPr marL="503847" algn="l" defTabSz="1007694" rtl="0" eaLnBrk="1" latinLnBrk="0" hangingPunct="1">
        <a:defRPr sz="1900" kern="1200">
          <a:solidFill>
            <a:schemeClr val="tx1"/>
          </a:solidFill>
          <a:latin typeface="+mn-lt"/>
          <a:ea typeface="+mn-ea"/>
          <a:cs typeface="+mn-cs"/>
        </a:defRPr>
      </a:lvl2pPr>
      <a:lvl3pPr marL="1007694" algn="l" defTabSz="1007694" rtl="0" eaLnBrk="1" latinLnBrk="0" hangingPunct="1">
        <a:defRPr sz="1900" kern="1200">
          <a:solidFill>
            <a:schemeClr val="tx1"/>
          </a:solidFill>
          <a:latin typeface="+mn-lt"/>
          <a:ea typeface="+mn-ea"/>
          <a:cs typeface="+mn-cs"/>
        </a:defRPr>
      </a:lvl3pPr>
      <a:lvl4pPr marL="1511541" algn="l" defTabSz="1007694" rtl="0" eaLnBrk="1" latinLnBrk="0" hangingPunct="1">
        <a:defRPr sz="1900" kern="1200">
          <a:solidFill>
            <a:schemeClr val="tx1"/>
          </a:solidFill>
          <a:latin typeface="+mn-lt"/>
          <a:ea typeface="+mn-ea"/>
          <a:cs typeface="+mn-cs"/>
        </a:defRPr>
      </a:lvl4pPr>
      <a:lvl5pPr marL="2015387" algn="l" defTabSz="1007694" rtl="0" eaLnBrk="1" latinLnBrk="0" hangingPunct="1">
        <a:defRPr sz="1900" kern="1200">
          <a:solidFill>
            <a:schemeClr val="tx1"/>
          </a:solidFill>
          <a:latin typeface="+mn-lt"/>
          <a:ea typeface="+mn-ea"/>
          <a:cs typeface="+mn-cs"/>
        </a:defRPr>
      </a:lvl5pPr>
      <a:lvl6pPr marL="2519236" algn="l" defTabSz="1007694" rtl="0" eaLnBrk="1" latinLnBrk="0" hangingPunct="1">
        <a:defRPr sz="1900" kern="1200">
          <a:solidFill>
            <a:schemeClr val="tx1"/>
          </a:solidFill>
          <a:latin typeface="+mn-lt"/>
          <a:ea typeface="+mn-ea"/>
          <a:cs typeface="+mn-cs"/>
        </a:defRPr>
      </a:lvl6pPr>
      <a:lvl7pPr marL="3023081" algn="l" defTabSz="1007694" rtl="0" eaLnBrk="1" latinLnBrk="0" hangingPunct="1">
        <a:defRPr sz="1900" kern="1200">
          <a:solidFill>
            <a:schemeClr val="tx1"/>
          </a:solidFill>
          <a:latin typeface="+mn-lt"/>
          <a:ea typeface="+mn-ea"/>
          <a:cs typeface="+mn-cs"/>
        </a:defRPr>
      </a:lvl7pPr>
      <a:lvl8pPr marL="3526929" algn="l" defTabSz="1007694" rtl="0" eaLnBrk="1" latinLnBrk="0" hangingPunct="1">
        <a:defRPr sz="1900" kern="1200">
          <a:solidFill>
            <a:schemeClr val="tx1"/>
          </a:solidFill>
          <a:latin typeface="+mn-lt"/>
          <a:ea typeface="+mn-ea"/>
          <a:cs typeface="+mn-cs"/>
        </a:defRPr>
      </a:lvl8pPr>
      <a:lvl9pPr marL="4030776" algn="l" defTabSz="100769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39"/>
            <a:ext cx="9622632" cy="1256446"/>
          </a:xfrm>
          <a:prstGeom prst="rect">
            <a:avLst/>
          </a:prstGeom>
          <a:noFill/>
          <a:ln w="9525">
            <a:noFill/>
            <a:miter lim="800000"/>
            <a:headEnd/>
            <a:tailEnd/>
          </a:ln>
        </p:spPr>
        <p:txBody>
          <a:bodyPr vert="horz" wrap="square" lIns="91377" tIns="45691" rIns="91377" bIns="45691"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1"/>
            <a:ext cx="9622632" cy="4994285"/>
          </a:xfrm>
          <a:prstGeom prst="rect">
            <a:avLst/>
          </a:prstGeom>
          <a:noFill/>
          <a:ln w="9525">
            <a:noFill/>
            <a:miter lim="800000"/>
            <a:headEnd/>
            <a:tailEnd/>
          </a:ln>
        </p:spPr>
        <p:txBody>
          <a:bodyPr vert="horz" wrap="square" lIns="91377" tIns="45691" rIns="91377" bIns="45691"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defRPr sz="14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lgn="ctr">
              <a:defRPr sz="1400">
                <a:latin typeface="Garamond" pitchFamily="18" charset="0"/>
              </a:defRPr>
            </a:lvl1pPr>
          </a:lstStyle>
          <a:p>
            <a:pPr>
              <a:defRPr/>
            </a:pPr>
            <a:r>
              <a:rPr lang="en-US" altLang="en-US">
                <a:solidFill>
                  <a:prstClr val="black"/>
                </a:solidFill>
              </a:rPr>
              <a:t>Render Legion | corona-renderer.com</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91377" tIns="45691" rIns="91377" bIns="45691" numCol="1" anchor="b" anchorCtr="0" compatLnSpc="1">
            <a:prstTxWarp prst="textNoShape">
              <a:avLst/>
            </a:prstTxWarp>
          </a:bodyPr>
          <a:lstStyle>
            <a:lvl1pPr algn="r">
              <a:defRPr sz="14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445494"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0727" tIns="50364" rIns="100727" bIns="50364"/>
          <a:lstStyle/>
          <a:p>
            <a:pPr>
              <a:defRPr/>
            </a:pPr>
            <a:endParaRPr lang="en-US" sz="1900">
              <a:solidFill>
                <a:prstClr val="black"/>
              </a:solidFill>
            </a:endParaRPr>
          </a:p>
        </p:txBody>
      </p:sp>
    </p:spTree>
    <p:extLst>
      <p:ext uri="{BB962C8B-B14F-4D97-AF65-F5344CB8AC3E}">
        <p14:creationId xmlns:p14="http://schemas.microsoft.com/office/powerpoint/2010/main" val="913594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Lst>
  <p:hf hd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8" charset="0"/>
        </a:defRPr>
      </a:lvl2pPr>
      <a:lvl3pPr algn="l" rtl="0" eaLnBrk="0" fontAlgn="base" hangingPunct="0">
        <a:spcBef>
          <a:spcPct val="0"/>
        </a:spcBef>
        <a:spcAft>
          <a:spcPct val="0"/>
        </a:spcAft>
        <a:defRPr sz="3500">
          <a:solidFill>
            <a:schemeClr val="tx2"/>
          </a:solidFill>
          <a:latin typeface="Georgia" pitchFamily="18" charset="0"/>
        </a:defRPr>
      </a:lvl3pPr>
      <a:lvl4pPr algn="l" rtl="0" eaLnBrk="0" fontAlgn="base" hangingPunct="0">
        <a:spcBef>
          <a:spcPct val="0"/>
        </a:spcBef>
        <a:spcAft>
          <a:spcPct val="0"/>
        </a:spcAft>
        <a:defRPr sz="3500">
          <a:solidFill>
            <a:schemeClr val="tx2"/>
          </a:solidFill>
          <a:latin typeface="Georgia" pitchFamily="18" charset="0"/>
        </a:defRPr>
      </a:lvl4pPr>
      <a:lvl5pPr algn="l" rtl="0" eaLnBrk="0" fontAlgn="base" hangingPunct="0">
        <a:spcBef>
          <a:spcPct val="0"/>
        </a:spcBef>
        <a:spcAft>
          <a:spcPct val="0"/>
        </a:spcAft>
        <a:defRPr sz="3500">
          <a:solidFill>
            <a:schemeClr val="tx2"/>
          </a:solidFill>
          <a:latin typeface="Georgia" pitchFamily="18" charset="0"/>
        </a:defRPr>
      </a:lvl5pPr>
      <a:lvl6pPr marL="503639" algn="l" rtl="0" fontAlgn="base">
        <a:spcBef>
          <a:spcPct val="0"/>
        </a:spcBef>
        <a:spcAft>
          <a:spcPct val="0"/>
        </a:spcAft>
        <a:defRPr sz="3500">
          <a:solidFill>
            <a:schemeClr val="tx2"/>
          </a:solidFill>
          <a:latin typeface="Arial Black" pitchFamily="34" charset="0"/>
        </a:defRPr>
      </a:lvl6pPr>
      <a:lvl7pPr marL="1007276" algn="l" rtl="0" fontAlgn="base">
        <a:spcBef>
          <a:spcPct val="0"/>
        </a:spcBef>
        <a:spcAft>
          <a:spcPct val="0"/>
        </a:spcAft>
        <a:defRPr sz="3500">
          <a:solidFill>
            <a:schemeClr val="tx2"/>
          </a:solidFill>
          <a:latin typeface="Arial Black" pitchFamily="34" charset="0"/>
        </a:defRPr>
      </a:lvl7pPr>
      <a:lvl8pPr marL="1510915" algn="l" rtl="0" fontAlgn="base">
        <a:spcBef>
          <a:spcPct val="0"/>
        </a:spcBef>
        <a:spcAft>
          <a:spcPct val="0"/>
        </a:spcAft>
        <a:defRPr sz="3500">
          <a:solidFill>
            <a:schemeClr val="tx2"/>
          </a:solidFill>
          <a:latin typeface="Arial Black" pitchFamily="34" charset="0"/>
        </a:defRPr>
      </a:lvl8pPr>
      <a:lvl9pPr marL="2014551" algn="l" rtl="0" fontAlgn="base">
        <a:spcBef>
          <a:spcPct val="0"/>
        </a:spcBef>
        <a:spcAft>
          <a:spcPct val="0"/>
        </a:spcAft>
        <a:defRPr sz="3500">
          <a:solidFill>
            <a:schemeClr val="tx2"/>
          </a:solidFill>
          <a:latin typeface="Arial Black" pitchFamily="34" charset="0"/>
        </a:defRPr>
      </a:lvl9pPr>
    </p:titleStyle>
    <p:bodyStyle>
      <a:lvl1pPr marL="377729" indent="-377729"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mn-ea"/>
          <a:cs typeface="+mn-cs"/>
        </a:defRPr>
      </a:lvl1pPr>
      <a:lvl2pPr marL="737970" indent="-358492" algn="l" rtl="0" eaLnBrk="0" fontAlgn="base" hangingPunct="0">
        <a:spcBef>
          <a:spcPct val="20000"/>
        </a:spcBef>
        <a:spcAft>
          <a:spcPct val="0"/>
        </a:spcAft>
        <a:buClr>
          <a:schemeClr val="accent2"/>
        </a:buClr>
        <a:buSzPct val="60000"/>
        <a:buFont typeface="Wingdings" pitchFamily="2" charset="2"/>
        <a:buChar char="q"/>
        <a:defRPr sz="2400">
          <a:solidFill>
            <a:schemeClr val="tx1"/>
          </a:solidFill>
          <a:latin typeface="+mn-lt"/>
        </a:defRPr>
      </a:lvl2pPr>
      <a:lvl3pPr marL="1126190" indent="-386473"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475939" indent="-348000" algn="l" rtl="0" eaLnBrk="0" fontAlgn="base" hangingPunct="0">
        <a:spcBef>
          <a:spcPct val="20000"/>
        </a:spcBef>
        <a:spcAft>
          <a:spcPct val="0"/>
        </a:spcAft>
        <a:buClr>
          <a:schemeClr val="accent2"/>
        </a:buClr>
        <a:buSzPct val="70000"/>
        <a:buFont typeface="Wingdings" pitchFamily="2" charset="2"/>
        <a:buChar char="q"/>
        <a:defRPr sz="2200">
          <a:solidFill>
            <a:schemeClr val="tx1"/>
          </a:solidFill>
          <a:latin typeface="+mn-lt"/>
        </a:defRPr>
      </a:lvl4pPr>
      <a:lvl5pPr marL="1851919" indent="-374232" algn="l" rtl="0" eaLnBrk="0" fontAlgn="base" hangingPunct="0">
        <a:spcBef>
          <a:spcPct val="20000"/>
        </a:spcBef>
        <a:spcAft>
          <a:spcPct val="0"/>
        </a:spcAft>
        <a:buClr>
          <a:schemeClr val="accent1"/>
        </a:buClr>
        <a:buSzPct val="75000"/>
        <a:buFont typeface="Wingdings" pitchFamily="2" charset="2"/>
        <a:buChar char="§"/>
        <a:defRPr sz="2200">
          <a:solidFill>
            <a:schemeClr val="tx1"/>
          </a:solidFill>
          <a:latin typeface="+mn-lt"/>
        </a:defRPr>
      </a:lvl5pPr>
      <a:lvl6pPr marL="2355559"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6pPr>
      <a:lvl7pPr marL="2859196"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7pPr>
      <a:lvl8pPr marL="3362834"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8pPr>
      <a:lvl9pPr marL="3866472" indent="-374232" algn="l" rtl="0" fontAlgn="base">
        <a:spcBef>
          <a:spcPct val="20000"/>
        </a:spcBef>
        <a:spcAft>
          <a:spcPct val="0"/>
        </a:spcAft>
        <a:buClr>
          <a:schemeClr val="accent1"/>
        </a:buClr>
        <a:buSzPct val="75000"/>
        <a:buFont typeface="Wingdings" pitchFamily="2" charset="2"/>
        <a:buChar char="§"/>
        <a:defRPr sz="2200">
          <a:solidFill>
            <a:schemeClr val="tx1"/>
          </a:solidFill>
          <a:latin typeface="+mn-lt"/>
        </a:defRPr>
      </a:lvl9pPr>
    </p:bodyStyle>
    <p:otherStyle>
      <a:defPPr>
        <a:defRPr lang="en-US"/>
      </a:defPPr>
      <a:lvl1pPr marL="0" algn="l" defTabSz="1007276" rtl="0" eaLnBrk="1" latinLnBrk="0" hangingPunct="1">
        <a:defRPr sz="1900" kern="1200">
          <a:solidFill>
            <a:schemeClr val="tx1"/>
          </a:solidFill>
          <a:latin typeface="+mn-lt"/>
          <a:ea typeface="+mn-ea"/>
          <a:cs typeface="+mn-cs"/>
        </a:defRPr>
      </a:lvl1pPr>
      <a:lvl2pPr marL="503639" algn="l" defTabSz="1007276" rtl="0" eaLnBrk="1" latinLnBrk="0" hangingPunct="1">
        <a:defRPr sz="1900" kern="1200">
          <a:solidFill>
            <a:schemeClr val="tx1"/>
          </a:solidFill>
          <a:latin typeface="+mn-lt"/>
          <a:ea typeface="+mn-ea"/>
          <a:cs typeface="+mn-cs"/>
        </a:defRPr>
      </a:lvl2pPr>
      <a:lvl3pPr marL="1007276" algn="l" defTabSz="1007276" rtl="0" eaLnBrk="1" latinLnBrk="0" hangingPunct="1">
        <a:defRPr sz="1900" kern="1200">
          <a:solidFill>
            <a:schemeClr val="tx1"/>
          </a:solidFill>
          <a:latin typeface="+mn-lt"/>
          <a:ea typeface="+mn-ea"/>
          <a:cs typeface="+mn-cs"/>
        </a:defRPr>
      </a:lvl3pPr>
      <a:lvl4pPr marL="1510915" algn="l" defTabSz="1007276" rtl="0" eaLnBrk="1" latinLnBrk="0" hangingPunct="1">
        <a:defRPr sz="1900" kern="1200">
          <a:solidFill>
            <a:schemeClr val="tx1"/>
          </a:solidFill>
          <a:latin typeface="+mn-lt"/>
          <a:ea typeface="+mn-ea"/>
          <a:cs typeface="+mn-cs"/>
        </a:defRPr>
      </a:lvl4pPr>
      <a:lvl5pPr marL="2014551" algn="l" defTabSz="1007276" rtl="0" eaLnBrk="1" latinLnBrk="0" hangingPunct="1">
        <a:defRPr sz="1900" kern="1200">
          <a:solidFill>
            <a:schemeClr val="tx1"/>
          </a:solidFill>
          <a:latin typeface="+mn-lt"/>
          <a:ea typeface="+mn-ea"/>
          <a:cs typeface="+mn-cs"/>
        </a:defRPr>
      </a:lvl5pPr>
      <a:lvl6pPr marL="2518190" algn="l" defTabSz="1007276" rtl="0" eaLnBrk="1" latinLnBrk="0" hangingPunct="1">
        <a:defRPr sz="1900" kern="1200">
          <a:solidFill>
            <a:schemeClr val="tx1"/>
          </a:solidFill>
          <a:latin typeface="+mn-lt"/>
          <a:ea typeface="+mn-ea"/>
          <a:cs typeface="+mn-cs"/>
        </a:defRPr>
      </a:lvl6pPr>
      <a:lvl7pPr marL="3021828" algn="l" defTabSz="1007276" rtl="0" eaLnBrk="1" latinLnBrk="0" hangingPunct="1">
        <a:defRPr sz="1900" kern="1200">
          <a:solidFill>
            <a:schemeClr val="tx1"/>
          </a:solidFill>
          <a:latin typeface="+mn-lt"/>
          <a:ea typeface="+mn-ea"/>
          <a:cs typeface="+mn-cs"/>
        </a:defRPr>
      </a:lvl7pPr>
      <a:lvl8pPr marL="3525465" algn="l" defTabSz="1007276" rtl="0" eaLnBrk="1" latinLnBrk="0" hangingPunct="1">
        <a:defRPr sz="1900" kern="1200">
          <a:solidFill>
            <a:schemeClr val="tx1"/>
          </a:solidFill>
          <a:latin typeface="+mn-lt"/>
          <a:ea typeface="+mn-ea"/>
          <a:cs typeface="+mn-cs"/>
        </a:defRPr>
      </a:lvl8pPr>
      <a:lvl9pPr marL="4029104" algn="l" defTabSz="1007276"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17" tIns="45709" rIns="91417"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17" tIns="45709" rIns="91417" bIns="4570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2"/>
            <a:ext cx="2405658" cy="402483"/>
          </a:xfrm>
          <a:prstGeom prst="rect">
            <a:avLst/>
          </a:prstGeom>
        </p:spPr>
        <p:txBody>
          <a:bodyPr vert="horz" lIns="91417" tIns="45709" rIns="91417" bIns="45709"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2"/>
            <a:ext cx="3608487" cy="402483"/>
          </a:xfrm>
          <a:prstGeom prst="rect">
            <a:avLst/>
          </a:prstGeom>
        </p:spPr>
        <p:txBody>
          <a:bodyPr vert="horz" lIns="91417" tIns="45709" rIns="91417" bIns="45709" rtlCol="0" anchor="ctr"/>
          <a:lstStyle>
            <a:lvl1pPr algn="ctr">
              <a:defRPr sz="1300">
                <a:solidFill>
                  <a:schemeClr val="bg2"/>
                </a:solidFill>
              </a:defRPr>
            </a:lvl1pPr>
          </a:lstStyle>
          <a:p>
            <a:r>
              <a:rPr lang="en-US">
                <a:solidFill>
                  <a:srgbClr val="262E33"/>
                </a:solidFill>
              </a:rPr>
              <a:t>Render Legion | corona-renderer.com</a:t>
            </a:r>
            <a:endParaRPr lang="en-US" dirty="0">
              <a:solidFill>
                <a:srgbClr val="262E33"/>
              </a:solidFill>
            </a:endParaRPr>
          </a:p>
        </p:txBody>
      </p:sp>
      <p:sp>
        <p:nvSpPr>
          <p:cNvPr id="6" name="Slide Number Placeholder 5"/>
          <p:cNvSpPr>
            <a:spLocks noGrp="1"/>
          </p:cNvSpPr>
          <p:nvPr>
            <p:ph type="sldNum" sz="quarter" idx="4"/>
          </p:nvPr>
        </p:nvSpPr>
        <p:spPr>
          <a:xfrm>
            <a:off x="7551093" y="7006702"/>
            <a:ext cx="2405658" cy="402483"/>
          </a:xfrm>
          <a:prstGeom prst="rect">
            <a:avLst/>
          </a:prstGeom>
        </p:spPr>
        <p:txBody>
          <a:bodyPr vert="horz" lIns="91417" tIns="45709" rIns="91417" bIns="45709"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21068058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dt="0"/>
  <p:txStyles>
    <p:titleStyle>
      <a:lvl1pPr algn="l" defTabSz="1007694" rtl="0" eaLnBrk="1" latinLnBrk="0" hangingPunct="1">
        <a:lnSpc>
          <a:spcPct val="90000"/>
        </a:lnSpc>
        <a:spcBef>
          <a:spcPct val="0"/>
        </a:spcBef>
        <a:buNone/>
        <a:defRPr sz="4900" kern="1200">
          <a:solidFill>
            <a:schemeClr val="bg2"/>
          </a:solidFill>
          <a:latin typeface="+mj-lt"/>
          <a:ea typeface="+mj-ea"/>
          <a:cs typeface="+mj-cs"/>
        </a:defRPr>
      </a:lvl1pPr>
    </p:titleStyle>
    <p:bodyStyle>
      <a:lvl1pPr marL="251924" indent="-251924" algn="l" defTabSz="1007694" rtl="0" eaLnBrk="1" latinLnBrk="0" hangingPunct="1">
        <a:lnSpc>
          <a:spcPct val="90000"/>
        </a:lnSpc>
        <a:spcBef>
          <a:spcPts val="1102"/>
        </a:spcBef>
        <a:buFont typeface="Arial" panose="020B0604020202020204" pitchFamily="34" charset="0"/>
        <a:buChar char="•"/>
        <a:defRPr sz="3100" kern="1200">
          <a:solidFill>
            <a:schemeClr val="bg2"/>
          </a:solidFill>
          <a:latin typeface="+mn-lt"/>
          <a:ea typeface="+mn-ea"/>
          <a:cs typeface="+mn-cs"/>
        </a:defRPr>
      </a:lvl1pPr>
      <a:lvl2pPr marL="755771" indent="-251924" algn="l" defTabSz="1007694" rtl="0" eaLnBrk="1" latinLnBrk="0" hangingPunct="1">
        <a:lnSpc>
          <a:spcPct val="90000"/>
        </a:lnSpc>
        <a:spcBef>
          <a:spcPts val="551"/>
        </a:spcBef>
        <a:buFont typeface="Arial" panose="020B0604020202020204" pitchFamily="34" charset="0"/>
        <a:buChar char="•"/>
        <a:defRPr sz="2600" kern="1200">
          <a:solidFill>
            <a:schemeClr val="bg2"/>
          </a:solidFill>
          <a:latin typeface="+mn-lt"/>
          <a:ea typeface="+mn-ea"/>
          <a:cs typeface="+mn-cs"/>
        </a:defRPr>
      </a:lvl2pPr>
      <a:lvl3pPr marL="1259617" indent="-251924" algn="l" defTabSz="1007694" rtl="0" eaLnBrk="1" latinLnBrk="0" hangingPunct="1">
        <a:lnSpc>
          <a:spcPct val="90000"/>
        </a:lnSpc>
        <a:spcBef>
          <a:spcPts val="551"/>
        </a:spcBef>
        <a:buFont typeface="Arial" panose="020B0604020202020204" pitchFamily="34" charset="0"/>
        <a:buChar char="•"/>
        <a:defRPr sz="2200" kern="1200">
          <a:solidFill>
            <a:schemeClr val="bg2"/>
          </a:solidFill>
          <a:latin typeface="+mn-lt"/>
          <a:ea typeface="+mn-ea"/>
          <a:cs typeface="+mn-cs"/>
        </a:defRPr>
      </a:lvl3pPr>
      <a:lvl4pPr marL="1763464" indent="-251924" algn="l" defTabSz="1007694" rtl="0" eaLnBrk="1" latinLnBrk="0" hangingPunct="1">
        <a:lnSpc>
          <a:spcPct val="90000"/>
        </a:lnSpc>
        <a:spcBef>
          <a:spcPts val="551"/>
        </a:spcBef>
        <a:buFont typeface="Arial" panose="020B0604020202020204" pitchFamily="34" charset="0"/>
        <a:buChar char="•"/>
        <a:defRPr sz="1900" kern="1200">
          <a:solidFill>
            <a:schemeClr val="bg2"/>
          </a:solidFill>
          <a:latin typeface="+mn-lt"/>
          <a:ea typeface="+mn-ea"/>
          <a:cs typeface="+mn-cs"/>
        </a:defRPr>
      </a:lvl4pPr>
      <a:lvl5pPr marL="2267311" indent="-251924" algn="l" defTabSz="1007694" rtl="0" eaLnBrk="1" latinLnBrk="0" hangingPunct="1">
        <a:lnSpc>
          <a:spcPct val="90000"/>
        </a:lnSpc>
        <a:spcBef>
          <a:spcPts val="551"/>
        </a:spcBef>
        <a:buFont typeface="Arial" panose="020B0604020202020204" pitchFamily="34" charset="0"/>
        <a:buChar char="•"/>
        <a:defRPr sz="1900" kern="1200">
          <a:solidFill>
            <a:schemeClr val="bg2"/>
          </a:solidFill>
          <a:latin typeface="+mn-lt"/>
          <a:ea typeface="+mn-ea"/>
          <a:cs typeface="+mn-cs"/>
        </a:defRPr>
      </a:lvl5pPr>
      <a:lvl6pPr marL="2771160"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5005"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852"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700" indent="-251924" algn="l" defTabSz="1007694"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1007694" rtl="0" eaLnBrk="1" latinLnBrk="0" hangingPunct="1">
        <a:defRPr sz="1900" kern="1200">
          <a:solidFill>
            <a:schemeClr val="tx1"/>
          </a:solidFill>
          <a:latin typeface="+mn-lt"/>
          <a:ea typeface="+mn-ea"/>
          <a:cs typeface="+mn-cs"/>
        </a:defRPr>
      </a:lvl1pPr>
      <a:lvl2pPr marL="503847" algn="l" defTabSz="1007694" rtl="0" eaLnBrk="1" latinLnBrk="0" hangingPunct="1">
        <a:defRPr sz="1900" kern="1200">
          <a:solidFill>
            <a:schemeClr val="tx1"/>
          </a:solidFill>
          <a:latin typeface="+mn-lt"/>
          <a:ea typeface="+mn-ea"/>
          <a:cs typeface="+mn-cs"/>
        </a:defRPr>
      </a:lvl2pPr>
      <a:lvl3pPr marL="1007694" algn="l" defTabSz="1007694" rtl="0" eaLnBrk="1" latinLnBrk="0" hangingPunct="1">
        <a:defRPr sz="1900" kern="1200">
          <a:solidFill>
            <a:schemeClr val="tx1"/>
          </a:solidFill>
          <a:latin typeface="+mn-lt"/>
          <a:ea typeface="+mn-ea"/>
          <a:cs typeface="+mn-cs"/>
        </a:defRPr>
      </a:lvl3pPr>
      <a:lvl4pPr marL="1511541" algn="l" defTabSz="1007694" rtl="0" eaLnBrk="1" latinLnBrk="0" hangingPunct="1">
        <a:defRPr sz="1900" kern="1200">
          <a:solidFill>
            <a:schemeClr val="tx1"/>
          </a:solidFill>
          <a:latin typeface="+mn-lt"/>
          <a:ea typeface="+mn-ea"/>
          <a:cs typeface="+mn-cs"/>
        </a:defRPr>
      </a:lvl4pPr>
      <a:lvl5pPr marL="2015387" algn="l" defTabSz="1007694" rtl="0" eaLnBrk="1" latinLnBrk="0" hangingPunct="1">
        <a:defRPr sz="1900" kern="1200">
          <a:solidFill>
            <a:schemeClr val="tx1"/>
          </a:solidFill>
          <a:latin typeface="+mn-lt"/>
          <a:ea typeface="+mn-ea"/>
          <a:cs typeface="+mn-cs"/>
        </a:defRPr>
      </a:lvl5pPr>
      <a:lvl6pPr marL="2519236" algn="l" defTabSz="1007694" rtl="0" eaLnBrk="1" latinLnBrk="0" hangingPunct="1">
        <a:defRPr sz="1900" kern="1200">
          <a:solidFill>
            <a:schemeClr val="tx1"/>
          </a:solidFill>
          <a:latin typeface="+mn-lt"/>
          <a:ea typeface="+mn-ea"/>
          <a:cs typeface="+mn-cs"/>
        </a:defRPr>
      </a:lvl6pPr>
      <a:lvl7pPr marL="3023081" algn="l" defTabSz="1007694" rtl="0" eaLnBrk="1" latinLnBrk="0" hangingPunct="1">
        <a:defRPr sz="1900" kern="1200">
          <a:solidFill>
            <a:schemeClr val="tx1"/>
          </a:solidFill>
          <a:latin typeface="+mn-lt"/>
          <a:ea typeface="+mn-ea"/>
          <a:cs typeface="+mn-cs"/>
        </a:defRPr>
      </a:lvl7pPr>
      <a:lvl8pPr marL="3526929" algn="l" defTabSz="1007694" rtl="0" eaLnBrk="1" latinLnBrk="0" hangingPunct="1">
        <a:defRPr sz="1900" kern="1200">
          <a:solidFill>
            <a:schemeClr val="tx1"/>
          </a:solidFill>
          <a:latin typeface="+mn-lt"/>
          <a:ea typeface="+mn-ea"/>
          <a:cs typeface="+mn-cs"/>
        </a:defRPr>
      </a:lvl8pPr>
      <a:lvl9pPr marL="4030776" algn="l" defTabSz="100769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3"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2" y="6886648"/>
            <a:ext cx="2490687" cy="521439"/>
          </a:xfrm>
          <a:prstGeom prst="rect">
            <a:avLst/>
          </a:prstGeom>
        </p:spPr>
        <p:txBody>
          <a:bodyPr lIns="0" tIns="0" rIns="0" bIns="0"/>
          <a:lstStyle/>
          <a:p>
            <a:pPr defTabSz="914173"/>
            <a:endParaRPr lang="en-US">
              <a:solidFill>
                <a:prstClr val="black"/>
              </a:solidFill>
            </a:endParaRPr>
          </a:p>
        </p:txBody>
      </p:sp>
      <p:sp>
        <p:nvSpPr>
          <p:cNvPr id="3" name="PlaceHolder 4"/>
          <p:cNvSpPr>
            <a:spLocks noGrp="1"/>
          </p:cNvSpPr>
          <p:nvPr>
            <p:ph type="ftr"/>
          </p:nvPr>
        </p:nvSpPr>
        <p:spPr>
          <a:xfrm>
            <a:off x="3656263" y="6886648"/>
            <a:ext cx="3388968" cy="521439"/>
          </a:xfrm>
          <a:prstGeom prst="rect">
            <a:avLst/>
          </a:prstGeom>
        </p:spPr>
        <p:txBody>
          <a:bodyPr lIns="0" tIns="0" rIns="0" bIns="0"/>
          <a:lstStyle/>
          <a:p>
            <a:pPr algn="ctr" defTabSz="914173"/>
            <a:r>
              <a:rPr lang="en-US" sz="1600" smtClean="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8"/>
            <a:ext cx="2490687" cy="521439"/>
          </a:xfrm>
          <a:prstGeom prst="rect">
            <a:avLst/>
          </a:prstGeom>
        </p:spPr>
        <p:txBody>
          <a:bodyPr lIns="0" tIns="0" rIns="0" bIns="0"/>
          <a:lstStyle/>
          <a:p>
            <a:pPr algn="r" defTabSz="914173"/>
            <a:fld id="{8E9AF29D-31CD-4764-83C3-CA15C004152D}" type="slidenum">
              <a:rPr lang="en-US" sz="1600" smtClean="0">
                <a:solidFill>
                  <a:prstClr val="black"/>
                </a:solidFill>
                <a:latin typeface="Times New Roman"/>
              </a:rPr>
              <a:pPr algn="r" defTabSz="914173"/>
              <a:t>‹#›</a:t>
            </a:fld>
            <a:endParaRPr lang="en-US">
              <a:solidFill>
                <a:prstClr val="black"/>
              </a:solidFill>
            </a:endParaRPr>
          </a:p>
        </p:txBody>
      </p:sp>
    </p:spTree>
    <p:extLst>
      <p:ext uri="{BB962C8B-B14F-4D97-AF65-F5344CB8AC3E}">
        <p14:creationId xmlns:p14="http://schemas.microsoft.com/office/powerpoint/2010/main" val="245876028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l" defTabSz="1042615"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653" indent="-260653" algn="l" defTabSz="1042615"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1961" indent="-260653" algn="l" defTabSz="1042615"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270" indent="-260653" algn="l" defTabSz="1042615"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4576"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588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192"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500"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807"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111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46.xml"/><Relationship Id="rId1" Type="http://schemas.openxmlformats.org/officeDocument/2006/relationships/slideLayout" Target="../slideLayouts/slideLayout10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10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8.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0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9.xml"/><Relationship Id="rId1" Type="http://schemas.openxmlformats.org/officeDocument/2006/relationships/slideLayout" Target="../slideLayouts/slideLayout1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4.xml"/><Relationship Id="rId5" Type="http://schemas.openxmlformats.org/officeDocument/2006/relationships/image" Target="../media/image164.png"/><Relationship Id="rId4" Type="http://schemas.openxmlformats.org/officeDocument/2006/relationships/image" Target="../media/image163.png"/></Relationships>
</file>

<file path=ppt/slides/_rels/slide11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1.xml"/><Relationship Id="rId1" Type="http://schemas.openxmlformats.org/officeDocument/2006/relationships/slideLayout" Target="../slideLayouts/slideLayout140.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2.xml"/><Relationship Id="rId1" Type="http://schemas.openxmlformats.org/officeDocument/2006/relationships/slideLayout" Target="../slideLayouts/slideLayout125.xml"/></Relationships>
</file>

<file path=ppt/slides/_rels/slide11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3.xml"/><Relationship Id="rId1" Type="http://schemas.openxmlformats.org/officeDocument/2006/relationships/slideLayout" Target="../slideLayouts/slideLayout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4.xml"/><Relationship Id="rId1" Type="http://schemas.openxmlformats.org/officeDocument/2006/relationships/slideLayout" Target="../slideLayouts/slideLayout125.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5.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4.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6.xml"/><Relationship Id="rId1" Type="http://schemas.openxmlformats.org/officeDocument/2006/relationships/slideLayout" Target="../slideLayouts/slideLayout125.xml"/></Relationships>
</file>

<file path=ppt/slides/_rels/slide12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28.xml"/></Relationships>
</file>

<file path=ppt/slides/_rels/slide12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55.emf"/><Relationship Id="rId7" Type="http://schemas.openxmlformats.org/officeDocument/2006/relationships/image" Target="../media/image66.emf"/><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55.emf"/><Relationship Id="rId7"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8.xml"/><Relationship Id="rId7" Type="http://schemas.openxmlformats.org/officeDocument/2006/relationships/image" Target="../media/image86.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5.wmf"/><Relationship Id="rId10" Type="http://schemas.openxmlformats.org/officeDocument/2006/relationships/image" Target="../media/image88.png"/><Relationship Id="rId4" Type="http://schemas.openxmlformats.org/officeDocument/2006/relationships/oleObject" Target="../embeddings/oleObject1.bin"/><Relationship Id="rId9" Type="http://schemas.openxmlformats.org/officeDocument/2006/relationships/image" Target="../media/image87.wmf"/></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18.wmf"/><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9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9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370108"/>
            <a:ext cx="9753444" cy="2631887"/>
          </a:xfrm>
        </p:spPr>
        <p:txBody>
          <a:bodyPr>
            <a:normAutofit/>
          </a:bodyPr>
          <a:lstStyle/>
          <a:p>
            <a:r>
              <a:rPr lang="en-US" sz="4800" b="0" dirty="0" smtClean="0"/>
              <a:t>Computer graphics III – Into</a:t>
            </a:r>
            <a:endParaRPr lang="en-US" dirty="0"/>
          </a:p>
        </p:txBody>
      </p:sp>
      <p:sp>
        <p:nvSpPr>
          <p:cNvPr id="3" name="Subtitle 2"/>
          <p:cNvSpPr>
            <a:spLocks noGrp="1"/>
          </p:cNvSpPr>
          <p:nvPr>
            <p:ph type="subTitle" idx="1"/>
          </p:nvPr>
        </p:nvSpPr>
        <p:spPr>
          <a:xfrm>
            <a:off x="534597" y="5599014"/>
            <a:ext cx="10016784" cy="873863"/>
          </a:xfrm>
        </p:spPr>
        <p:txBody>
          <a:bodyPr>
            <a:normAutofit/>
          </a:bodyPr>
          <a:lstStyle/>
          <a:p>
            <a:r>
              <a:rPr lang="sk-SK" b="1" dirty="0"/>
              <a:t>Ja</a:t>
            </a:r>
            <a:r>
              <a:rPr lang="en-US" b="1" dirty="0"/>
              <a:t>r</a:t>
            </a:r>
            <a:r>
              <a:rPr lang="cs-CZ" b="1" dirty="0"/>
              <a:t>oslav</a:t>
            </a:r>
            <a:r>
              <a:rPr lang="en-US" b="1" dirty="0"/>
              <a:t> </a:t>
            </a:r>
            <a:r>
              <a:rPr lang="cs-CZ" b="1" dirty="0"/>
              <a:t>Křivánek</a:t>
            </a:r>
            <a:endParaRPr lang="en-US" b="1" dirty="0"/>
          </a:p>
          <a:p>
            <a:r>
              <a:rPr lang="en-US" b="1" dirty="0"/>
              <a:t>Charles University in Prague  &amp;  Render Legion, </a:t>
            </a:r>
            <a:r>
              <a:rPr lang="en-US" b="1" dirty="0" err="1"/>
              <a:t>a.s</a:t>
            </a:r>
            <a:r>
              <a:rPr lang="en-US" b="1" dirty="0"/>
              <a:t>.</a:t>
            </a:r>
            <a:endParaRPr lang="en-US" dirty="0"/>
          </a:p>
          <a:p>
            <a:endParaRPr lang="en-US" b="1" dirty="0"/>
          </a:p>
        </p:txBody>
      </p:sp>
    </p:spTree>
    <p:extLst>
      <p:ext uri="{BB962C8B-B14F-4D97-AF65-F5344CB8AC3E}">
        <p14:creationId xmlns:p14="http://schemas.microsoft.com/office/powerpoint/2010/main" val="2054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Picture 5"/>
          <p:cNvPicPr/>
          <p:nvPr/>
        </p:nvPicPr>
        <p:blipFill>
          <a:blip r:embed="rId3"/>
          <a:srcRect l="19998" t="21343" r="2999" b="14616"/>
          <a:stretch/>
        </p:blipFill>
        <p:spPr>
          <a:xfrm>
            <a:off x="2138365" y="1612733"/>
            <a:ext cx="8232275" cy="4837795"/>
          </a:xfrm>
          <a:prstGeom prst="rect">
            <a:avLst/>
          </a:prstGeom>
          <a:ln>
            <a:noFill/>
          </a:ln>
        </p:spPr>
      </p:pic>
    </p:spTree>
    <p:extLst>
      <p:ext uri="{BB962C8B-B14F-4D97-AF65-F5344CB8AC3E}">
        <p14:creationId xmlns:p14="http://schemas.microsoft.com/office/powerpoint/2010/main" val="2085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812" y="0"/>
            <a:ext cx="5788190" cy="7559675"/>
          </a:xfrm>
          <a:prstGeom prst="rect">
            <a:avLst/>
          </a:prstGeom>
        </p:spPr>
      </p:pic>
      <p:sp>
        <p:nvSpPr>
          <p:cNvPr id="29" name="Rectangle 28"/>
          <p:cNvSpPr/>
          <p:nvPr/>
        </p:nvSpPr>
        <p:spPr>
          <a:xfrm>
            <a:off x="306120" y="7457158"/>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30" name="TextBox 29"/>
          <p:cNvSpPr txBox="1"/>
          <p:nvPr/>
        </p:nvSpPr>
        <p:spPr>
          <a:xfrm>
            <a:off x="8887752" y="7426334"/>
            <a:ext cx="1488854"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www.behance.net/Mirmidonets</a:t>
            </a:r>
          </a:p>
        </p:txBody>
      </p:sp>
      <p:sp>
        <p:nvSpPr>
          <p:cNvPr id="31" name="TextBox 30"/>
          <p:cNvSpPr txBox="1"/>
          <p:nvPr/>
        </p:nvSpPr>
        <p:spPr>
          <a:xfrm>
            <a:off x="306122" y="742015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Vovk Nazarii|</a:t>
            </a:r>
          </a:p>
        </p:txBody>
      </p:sp>
    </p:spTree>
    <p:extLst>
      <p:ext uri="{BB962C8B-B14F-4D97-AF65-F5344CB8AC3E}">
        <p14:creationId xmlns:p14="http://schemas.microsoft.com/office/powerpoint/2010/main" val="3744171972"/>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sp>
        <p:nvSpPr>
          <p:cNvPr id="11" name="Rectangle 10"/>
          <p:cNvSpPr/>
          <p:nvPr/>
        </p:nvSpPr>
        <p:spPr>
          <a:xfrm>
            <a:off x="306120"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2" name="TextBox 11"/>
          <p:cNvSpPr txBox="1"/>
          <p:nvPr/>
        </p:nvSpPr>
        <p:spPr>
          <a:xfrm>
            <a:off x="9307520"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Asymmetrica.co.uk</a:t>
            </a:r>
          </a:p>
        </p:txBody>
      </p:sp>
      <p:sp>
        <p:nvSpPr>
          <p:cNvPr id="13" name="TextBox 12"/>
          <p:cNvSpPr txBox="1"/>
          <p:nvPr/>
        </p:nvSpPr>
        <p:spPr>
          <a:xfrm>
            <a:off x="306122"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AsymmetricA</a:t>
            </a:r>
            <a:r>
              <a:rPr lang="en-JM" sz="600" b="1" dirty="0">
                <a:solidFill>
                  <a:srgbClr val="262626"/>
                </a:solidFill>
                <a:latin typeface="Open Sans"/>
                <a:cs typeface="Open Sans"/>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1405073"/>
            <a:ext cx="10079568" cy="4749534"/>
          </a:xfrm>
          <a:prstGeom prst="rect">
            <a:avLst/>
          </a:prstGeom>
        </p:spPr>
      </p:pic>
    </p:spTree>
    <p:extLst>
      <p:ext uri="{BB962C8B-B14F-4D97-AF65-F5344CB8AC3E}">
        <p14:creationId xmlns:p14="http://schemas.microsoft.com/office/powerpoint/2010/main" val="830721995"/>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05" y="1221897"/>
            <a:ext cx="10076606" cy="5035042"/>
          </a:xfrm>
          <a:prstGeom prst="rect">
            <a:avLst/>
          </a:prstGeom>
        </p:spPr>
      </p:pic>
      <p:sp>
        <p:nvSpPr>
          <p:cNvPr id="13" name="Rectangle 12"/>
          <p:cNvSpPr/>
          <p:nvPr/>
        </p:nvSpPr>
        <p:spPr>
          <a:xfrm>
            <a:off x="315204"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4" name="TextBox 13"/>
          <p:cNvSpPr txBox="1"/>
          <p:nvPr/>
        </p:nvSpPr>
        <p:spPr>
          <a:xfrm>
            <a:off x="9316604"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Asymmetrica.co.uk</a:t>
            </a:r>
          </a:p>
        </p:txBody>
      </p:sp>
      <p:sp>
        <p:nvSpPr>
          <p:cNvPr id="20" name="TextBox 19"/>
          <p:cNvSpPr txBox="1"/>
          <p:nvPr/>
        </p:nvSpPr>
        <p:spPr>
          <a:xfrm>
            <a:off x="315206"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Efflam</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385960327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sp>
        <p:nvSpPr>
          <p:cNvPr id="12" name="Rectangle 11"/>
          <p:cNvSpPr/>
          <p:nvPr/>
        </p:nvSpPr>
        <p:spPr>
          <a:xfrm>
            <a:off x="306122" y="1124146"/>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3" name="TextBox 12"/>
          <p:cNvSpPr txBox="1"/>
          <p:nvPr/>
        </p:nvSpPr>
        <p:spPr>
          <a:xfrm>
            <a:off x="9307524" y="109332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Asymmetrica.co.uk</a:t>
            </a:r>
          </a:p>
        </p:txBody>
      </p:sp>
      <p:sp>
        <p:nvSpPr>
          <p:cNvPr id="14" name="TextBox 13"/>
          <p:cNvSpPr txBox="1"/>
          <p:nvPr/>
        </p:nvSpPr>
        <p:spPr>
          <a:xfrm>
            <a:off x="306124" y="108714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AsymmetricA</a:t>
            </a:r>
            <a:r>
              <a:rPr lang="en-JM" sz="600" b="1" dirty="0">
                <a:solidFill>
                  <a:srgbClr val="262626"/>
                </a:solidFill>
                <a:latin typeface="Open Sans"/>
                <a:cs typeface="Open Sans"/>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80" y="1123452"/>
            <a:ext cx="10082529" cy="5312772"/>
          </a:xfrm>
          <a:prstGeom prst="rect">
            <a:avLst/>
          </a:prstGeom>
        </p:spPr>
      </p:pic>
    </p:spTree>
    <p:extLst>
      <p:ext uri="{BB962C8B-B14F-4D97-AF65-F5344CB8AC3E}">
        <p14:creationId xmlns:p14="http://schemas.microsoft.com/office/powerpoint/2010/main" val="47404490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4" y="416736"/>
            <a:ext cx="10082530" cy="6720007"/>
          </a:xfrm>
          <a:prstGeom prst="rect">
            <a:avLst/>
          </a:prstGeom>
        </p:spPr>
      </p:pic>
      <p:sp>
        <p:nvSpPr>
          <p:cNvPr id="6" name="Rectangle 5"/>
          <p:cNvSpPr/>
          <p:nvPr/>
        </p:nvSpPr>
        <p:spPr>
          <a:xfrm>
            <a:off x="306120"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8" name="TextBox 7"/>
          <p:cNvSpPr txBox="1"/>
          <p:nvPr/>
        </p:nvSpPr>
        <p:spPr>
          <a:xfrm>
            <a:off x="8661522" y="7409804"/>
            <a:ext cx="1715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http://duronautomotive.daportfolio.com/</a:t>
            </a:r>
          </a:p>
        </p:txBody>
      </p:sp>
      <p:sp>
        <p:nvSpPr>
          <p:cNvPr id="10" name="TextBox 9"/>
          <p:cNvSpPr txBox="1"/>
          <p:nvPr/>
        </p:nvSpPr>
        <p:spPr>
          <a:xfrm>
            <a:off x="306122"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Onur</a:t>
            </a:r>
            <a:r>
              <a:rPr lang="en-JM" sz="600" b="1" dirty="0">
                <a:solidFill>
                  <a:srgbClr val="262626"/>
                </a:solidFill>
                <a:latin typeface="Open Sans"/>
                <a:cs typeface="Open Sans"/>
              </a:rPr>
              <a:t> </a:t>
            </a:r>
            <a:r>
              <a:rPr lang="en-JM" sz="600" b="1" dirty="0" err="1">
                <a:solidFill>
                  <a:srgbClr val="262626"/>
                </a:solidFill>
                <a:latin typeface="Open Sans"/>
                <a:cs typeface="Open Sans"/>
              </a:rPr>
              <a:t>Dursun</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190937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dirty="0">
              <a:solidFill>
                <a:srgbClr val="262626"/>
              </a:solidFill>
              <a:latin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1" y="475452"/>
            <a:ext cx="10079568" cy="6719710"/>
          </a:xfrm>
          <a:prstGeom prst="rect">
            <a:avLst/>
          </a:prstGeom>
        </p:spPr>
      </p:pic>
    </p:spTree>
    <p:extLst>
      <p:ext uri="{BB962C8B-B14F-4D97-AF65-F5344CB8AC3E}">
        <p14:creationId xmlns:p14="http://schemas.microsoft.com/office/powerpoint/2010/main" val="166424887"/>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40" y="1451712"/>
            <a:ext cx="10066032" cy="4606216"/>
          </a:xfrm>
          <a:prstGeom prst="rect">
            <a:avLst/>
          </a:prstGeom>
        </p:spPr>
      </p:pic>
      <p:sp>
        <p:nvSpPr>
          <p:cNvPr id="31" name="Rectangle 30"/>
          <p:cNvSpPr/>
          <p:nvPr/>
        </p:nvSpPr>
        <p:spPr>
          <a:xfrm>
            <a:off x="317842"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33" name="TextBox 32"/>
          <p:cNvSpPr txBox="1"/>
          <p:nvPr/>
        </p:nvSpPr>
        <p:spPr>
          <a:xfrm>
            <a:off x="317842"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Jeonimo</a:t>
            </a:r>
            <a:r>
              <a:rPr lang="en-JM" sz="600" b="1" dirty="0">
                <a:solidFill>
                  <a:srgbClr val="262626"/>
                </a:solidFill>
                <a:latin typeface="Open Sans"/>
                <a:cs typeface="Open Sans"/>
              </a:rPr>
              <a:t> Gomez |</a:t>
            </a:r>
          </a:p>
        </p:txBody>
      </p:sp>
    </p:spTree>
    <p:extLst>
      <p:ext uri="{BB962C8B-B14F-4D97-AF65-F5344CB8AC3E}">
        <p14:creationId xmlns:p14="http://schemas.microsoft.com/office/powerpoint/2010/main" val="242456242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500" r="12500"/>
          <a:stretch>
            <a:fillRect/>
          </a:stretch>
        </p:blipFill>
        <p:spPr/>
      </p:pic>
      <p:sp>
        <p:nvSpPr>
          <p:cNvPr id="10" name="Rectangle 9"/>
          <p:cNvSpPr/>
          <p:nvPr/>
        </p:nvSpPr>
        <p:spPr>
          <a:xfrm>
            <a:off x="306121" y="7446294"/>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2" name="TextBox 11"/>
          <p:cNvSpPr txBox="1"/>
          <p:nvPr/>
        </p:nvSpPr>
        <p:spPr>
          <a:xfrm>
            <a:off x="306123" y="7409288"/>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Alexander </a:t>
            </a:r>
            <a:r>
              <a:rPr lang="en-JM" sz="600" b="1" dirty="0" err="1">
                <a:solidFill>
                  <a:srgbClr val="262626"/>
                </a:solidFill>
                <a:latin typeface="Open Sans"/>
                <a:cs typeface="Open Sans"/>
              </a:rPr>
              <a:t>Zhadanov</a:t>
            </a:r>
            <a:r>
              <a:rPr lang="en-JM" sz="600" b="1" dirty="0">
                <a:solidFill>
                  <a:srgbClr val="262626"/>
                </a:solidFill>
                <a:latin typeface="Open Sans"/>
                <a:cs typeface="Open Sans"/>
              </a:rPr>
              <a:t>|</a:t>
            </a:r>
          </a:p>
        </p:txBody>
      </p:sp>
    </p:spTree>
    <p:extLst>
      <p:ext uri="{BB962C8B-B14F-4D97-AF65-F5344CB8AC3E}">
        <p14:creationId xmlns:p14="http://schemas.microsoft.com/office/powerpoint/2010/main" val="2068125779"/>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9" name="Rectangle 18"/>
          <p:cNvSpPr/>
          <p:nvPr/>
        </p:nvSpPr>
        <p:spPr>
          <a:xfrm>
            <a:off x="306122"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20" name="TextBox 19"/>
          <p:cNvSpPr txBox="1"/>
          <p:nvPr/>
        </p:nvSpPr>
        <p:spPr>
          <a:xfrm>
            <a:off x="8661525" y="7409804"/>
            <a:ext cx="1715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Kolbasnikov.com</a:t>
            </a:r>
          </a:p>
        </p:txBody>
      </p:sp>
      <p:sp>
        <p:nvSpPr>
          <p:cNvPr id="21" name="TextBox 20"/>
          <p:cNvSpPr txBox="1"/>
          <p:nvPr/>
        </p:nvSpPr>
        <p:spPr>
          <a:xfrm>
            <a:off x="306124"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Sergey </a:t>
            </a:r>
            <a:r>
              <a:rPr lang="en-JM" sz="600" b="1" dirty="0" err="1">
                <a:solidFill>
                  <a:srgbClr val="262626"/>
                </a:solidFill>
                <a:latin typeface="Open Sans"/>
                <a:cs typeface="Open Sans"/>
              </a:rPr>
              <a:t>Kolbasnikov</a:t>
            </a:r>
            <a:r>
              <a:rPr lang="en-JM" sz="600" b="1" dirty="0">
                <a:solidFill>
                  <a:srgbClr val="262626"/>
                </a:solidFill>
                <a:latin typeface="Open Sans"/>
                <a:cs typeface="Open Sans"/>
              </a:rPr>
              <a:t>|</a:t>
            </a:r>
          </a:p>
        </p:txBody>
      </p:sp>
    </p:spTree>
    <p:extLst>
      <p:ext uri="{BB962C8B-B14F-4D97-AF65-F5344CB8AC3E}">
        <p14:creationId xmlns:p14="http://schemas.microsoft.com/office/powerpoint/2010/main" val="1659284773"/>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069" y="-11094"/>
            <a:ext cx="7570769" cy="7570769"/>
          </a:xfrm>
          <a:prstGeom prst="rect">
            <a:avLst/>
          </a:prstGeom>
        </p:spPr>
      </p:pic>
      <p:sp>
        <p:nvSpPr>
          <p:cNvPr id="20" name="Rectangle 19"/>
          <p:cNvSpPr/>
          <p:nvPr/>
        </p:nvSpPr>
        <p:spPr>
          <a:xfrm>
            <a:off x="306122" y="7451718"/>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21" name="TextBox 20"/>
          <p:cNvSpPr txBox="1"/>
          <p:nvPr/>
        </p:nvSpPr>
        <p:spPr>
          <a:xfrm>
            <a:off x="306124" y="7414711"/>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Daniel </a:t>
            </a:r>
            <a:r>
              <a:rPr lang="en-JM" sz="600" b="1" dirty="0" err="1">
                <a:solidFill>
                  <a:srgbClr val="262626"/>
                </a:solidFill>
                <a:latin typeface="Open Sans"/>
                <a:cs typeface="Open Sans"/>
              </a:rPr>
              <a:t>Dulitzky</a:t>
            </a:r>
            <a:r>
              <a:rPr lang="en-JM" sz="600" b="1" dirty="0">
                <a:solidFill>
                  <a:srgbClr val="262626"/>
                </a:solidFill>
                <a:latin typeface="Open Sans"/>
                <a:cs typeface="Open Sans"/>
              </a:rPr>
              <a:t>|</a:t>
            </a:r>
          </a:p>
        </p:txBody>
      </p:sp>
    </p:spTree>
    <p:extLst>
      <p:ext uri="{BB962C8B-B14F-4D97-AF65-F5344CB8AC3E}">
        <p14:creationId xmlns:p14="http://schemas.microsoft.com/office/powerpoint/2010/main" val="288956338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 y="-1"/>
            <a:ext cx="14262716" cy="75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media5.itemdesignstudio.com/2012/05/ikea-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65" t="36404" r="7667" b="33972"/>
          <a:stretch/>
        </p:blipFill>
        <p:spPr bwMode="auto">
          <a:xfrm>
            <a:off x="249547" y="5343291"/>
            <a:ext cx="1515543" cy="3264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xmlns="" id="{52930ACD-407C-4E97-88AA-3EE91F6ACE04}"/>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11</a:t>
            </a:fld>
            <a:endParaRPr lang="en-US" altLang="en-US">
              <a:solidFill>
                <a:prstClr val="black"/>
              </a:solidFill>
            </a:endParaRPr>
          </a:p>
        </p:txBody>
      </p:sp>
    </p:spTree>
    <p:extLst>
      <p:ext uri="{BB962C8B-B14F-4D97-AF65-F5344CB8AC3E}">
        <p14:creationId xmlns:p14="http://schemas.microsoft.com/office/powerpoint/2010/main" val="34150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5875" y="0"/>
            <a:ext cx="10119814"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fontAlgn="base">
              <a:spcBef>
                <a:spcPct val="0"/>
              </a:spcBef>
              <a:spcAft>
                <a:spcPct val="0"/>
              </a:spcAft>
            </a:pPr>
            <a:endParaRPr lang="en-US" sz="1900">
              <a:solidFill>
                <a:srgbClr val="262626"/>
              </a:solidFill>
              <a:latin typeface="Calibri" panose="020F0502020204030204"/>
            </a:endParaRPr>
          </a:p>
        </p:txBody>
      </p:sp>
      <p:sp>
        <p:nvSpPr>
          <p:cNvPr id="2" name="Zástupný symbol pro obrázek 1"/>
          <p:cNvSpPr>
            <a:spLocks noGrp="1"/>
          </p:cNvSpPr>
          <p:nvPr>
            <p:ph type="pic" sz="quarter" idx="13"/>
          </p:nvPr>
        </p:nvSpPr>
        <p:spPr/>
      </p:sp>
      <p:pic>
        <p:nvPicPr>
          <p:cNvPr id="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663" y="0"/>
            <a:ext cx="5578760" cy="7559675"/>
          </a:xfrm>
          <a:prstGeom prst="rect">
            <a:avLst/>
          </a:prstGeom>
        </p:spPr>
      </p:pic>
    </p:spTree>
    <p:extLst>
      <p:ext uri="{BB962C8B-B14F-4D97-AF65-F5344CB8AC3E}">
        <p14:creationId xmlns:p14="http://schemas.microsoft.com/office/powerpoint/2010/main" val="142318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125" y="0"/>
            <a:ext cx="10079568" cy="75596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fontAlgn="base">
              <a:spcBef>
                <a:spcPct val="0"/>
              </a:spcBef>
              <a:spcAft>
                <a:spcPct val="0"/>
              </a:spcAft>
            </a:pPr>
            <a:endParaRPr lang="en-GB" sz="1900">
              <a:solidFill>
                <a:prstClr val="white"/>
              </a:solidFill>
              <a:latin typeface="Georgia"/>
            </a:endParaRP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014677" y="3014503"/>
            <a:ext cx="4662466" cy="1530672"/>
          </a:xfrm>
        </p:spPr>
      </p:pic>
    </p:spTree>
    <p:extLst>
      <p:ext uri="{BB962C8B-B14F-4D97-AF65-F5344CB8AC3E}">
        <p14:creationId xmlns:p14="http://schemas.microsoft.com/office/powerpoint/2010/main" val="106220139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1007694" fontAlgn="base">
              <a:spcBef>
                <a:spcPct val="0"/>
              </a:spcBef>
              <a:spcAft>
                <a:spcPct val="0"/>
              </a:spcAft>
            </a:pPr>
            <a:r>
              <a:rPr lang="cs-CZ" dirty="0">
                <a:solidFill>
                  <a:srgbClr val="262E33">
                    <a:lumMod val="75000"/>
                    <a:lumOff val="25000"/>
                  </a:srgbClr>
                </a:solidFill>
                <a:latin typeface="Georgia"/>
              </a:rPr>
              <a:t>Render Legion | corona-renderer.com</a:t>
            </a:r>
            <a:endParaRPr lang="en-US" dirty="0">
              <a:solidFill>
                <a:srgbClr val="262E33">
                  <a:lumMod val="75000"/>
                  <a:lumOff val="25000"/>
                </a:srgbClr>
              </a:solidFill>
              <a:latin typeface="Georgia"/>
            </a:endParaRPr>
          </a:p>
        </p:txBody>
      </p:sp>
      <p:sp>
        <p:nvSpPr>
          <p:cNvPr id="5" name="Slide Number Placeholder 4"/>
          <p:cNvSpPr>
            <a:spLocks noGrp="1"/>
          </p:cNvSpPr>
          <p:nvPr>
            <p:ph type="sldNum" sz="quarter" idx="12"/>
          </p:nvPr>
        </p:nvSpPr>
        <p:spPr/>
        <p:txBody>
          <a:bodyPr/>
          <a:lstStyle/>
          <a:p>
            <a:pPr defTabSz="1007694" fontAlgn="base">
              <a:spcBef>
                <a:spcPct val="0"/>
              </a:spcBef>
              <a:spcAft>
                <a:spcPct val="0"/>
              </a:spcAft>
            </a:pPr>
            <a:fld id="{D08428E8-22B9-4B7E-BE85-0AFA15C6DD53}" type="slidenum">
              <a:rPr lang="en-US">
                <a:solidFill>
                  <a:srgbClr val="FFFFFF"/>
                </a:solidFill>
              </a:rPr>
              <a:pPr defTabSz="1007694" fontAlgn="base">
                <a:spcBef>
                  <a:spcPct val="0"/>
                </a:spcBef>
                <a:spcAft>
                  <a:spcPct val="0"/>
                </a:spcAft>
              </a:pPr>
              <a:t>112</a:t>
            </a:fld>
            <a:endParaRPr lang="en-US">
              <a:solidFill>
                <a:srgbClr val="FFFFFF"/>
              </a:solidFill>
            </a:endParaRPr>
          </a:p>
        </p:txBody>
      </p:sp>
      <p:pic>
        <p:nvPicPr>
          <p:cNvPr id="4" name="Picture Placeholder 3"/>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484" t="5775" r="-1484" b="17097"/>
          <a:stretch/>
        </p:blipFill>
        <p:spPr>
          <a:xfrm>
            <a:off x="4471276" y="2489501"/>
            <a:ext cx="1634430" cy="1622180"/>
          </a:xfrm>
        </p:spPr>
      </p:pic>
      <p:pic>
        <p:nvPicPr>
          <p:cNvPr id="6" name="Picture Placeholder 5"/>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748" t="7662" r="-2748" b="15210"/>
          <a:stretch/>
        </p:blipFill>
        <p:spPr>
          <a:xfrm>
            <a:off x="2091512" y="2489501"/>
            <a:ext cx="1632679" cy="1622180"/>
          </a:xfrm>
        </p:spPr>
      </p:pic>
      <p:pic>
        <p:nvPicPr>
          <p:cNvPr id="9" name="Picture Placeholder 8"/>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2803" t="9923" r="-2803" b="9923"/>
          <a:stretch/>
        </p:blipFill>
        <p:spPr>
          <a:xfrm>
            <a:off x="6891979" y="2460315"/>
            <a:ext cx="1634430" cy="1622180"/>
          </a:xfrm>
        </p:spPr>
      </p:pic>
      <p:sp>
        <p:nvSpPr>
          <p:cNvPr id="7" name="Text Placeholder 6"/>
          <p:cNvSpPr>
            <a:spLocks noGrp="1"/>
          </p:cNvSpPr>
          <p:nvPr>
            <p:ph type="body" sz="quarter" idx="13"/>
          </p:nvPr>
        </p:nvSpPr>
        <p:spPr/>
        <p:txBody>
          <a:bodyPr/>
          <a:lstStyle/>
          <a:p>
            <a:r>
              <a:rPr lang="en-US" sz="3100" dirty="0">
                <a:solidFill>
                  <a:schemeClr val="tx1">
                    <a:lumMod val="75000"/>
                    <a:lumOff val="25000"/>
                  </a:schemeClr>
                </a:solidFill>
              </a:rPr>
              <a:t>Founders</a:t>
            </a:r>
          </a:p>
        </p:txBody>
      </p:sp>
      <p:sp>
        <p:nvSpPr>
          <p:cNvPr id="13" name="Oval 12"/>
          <p:cNvSpPr/>
          <p:nvPr/>
        </p:nvSpPr>
        <p:spPr>
          <a:xfrm>
            <a:off x="5653970" y="2460316"/>
            <a:ext cx="505477" cy="50547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US" sz="1600" dirty="0">
              <a:solidFill>
                <a:srgbClr val="FFFFFF"/>
              </a:solidFill>
              <a:latin typeface="Georgia"/>
            </a:endParaRPr>
          </a:p>
        </p:txBody>
      </p:sp>
      <p:sp>
        <p:nvSpPr>
          <p:cNvPr id="14" name="Oval 13"/>
          <p:cNvSpPr/>
          <p:nvPr/>
        </p:nvSpPr>
        <p:spPr>
          <a:xfrm>
            <a:off x="3218965" y="2460316"/>
            <a:ext cx="505477" cy="50547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US" sz="1600" dirty="0">
              <a:solidFill>
                <a:srgbClr val="FFFFFF"/>
              </a:solidFill>
              <a:latin typeface="Georgia"/>
            </a:endParaRPr>
          </a:p>
        </p:txBody>
      </p:sp>
      <p:sp>
        <p:nvSpPr>
          <p:cNvPr id="15" name="Oval 14"/>
          <p:cNvSpPr/>
          <p:nvPr/>
        </p:nvSpPr>
        <p:spPr>
          <a:xfrm>
            <a:off x="8020059" y="2431130"/>
            <a:ext cx="505477" cy="50547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US" sz="1600" dirty="0">
              <a:solidFill>
                <a:srgbClr val="FFFFFF"/>
              </a:solidFill>
              <a:latin typeface="Georgia"/>
            </a:endParaRPr>
          </a:p>
        </p:txBody>
      </p:sp>
      <p:sp>
        <p:nvSpPr>
          <p:cNvPr id="17" name="TextBox 16"/>
          <p:cNvSpPr txBox="1"/>
          <p:nvPr/>
        </p:nvSpPr>
        <p:spPr>
          <a:xfrm>
            <a:off x="4623816" y="4835171"/>
            <a:ext cx="1428550" cy="338532"/>
          </a:xfrm>
          <a:prstGeom prst="rect">
            <a:avLst/>
          </a:prstGeom>
          <a:noFill/>
        </p:spPr>
        <p:txBody>
          <a:bodyPr wrap="none" lIns="91417" tIns="45709" rIns="91417" bIns="45709" rtlCol="0">
            <a:spAutoFit/>
          </a:bodyPr>
          <a:lstStyle/>
          <a:p>
            <a:pPr algn="ctr" defTabSz="1007694"/>
            <a:r>
              <a:rPr lang="en-US" sz="1600" b="1" dirty="0">
                <a:solidFill>
                  <a:srgbClr val="262E33"/>
                </a:solidFill>
                <a:latin typeface="Roboto" pitchFamily="2" charset="0"/>
                <a:ea typeface="Roboto" pitchFamily="2" charset="0"/>
              </a:rPr>
              <a:t>Adam </a:t>
            </a:r>
            <a:r>
              <a:rPr lang="en-US" sz="1600" b="1" dirty="0" err="1">
                <a:solidFill>
                  <a:srgbClr val="262E33"/>
                </a:solidFill>
                <a:latin typeface="Roboto" pitchFamily="2" charset="0"/>
                <a:ea typeface="Roboto" pitchFamily="2" charset="0"/>
              </a:rPr>
              <a:t>Hoto</a:t>
            </a:r>
            <a:r>
              <a:rPr lang="cs-CZ" sz="1600" b="1" dirty="0">
                <a:solidFill>
                  <a:srgbClr val="262E33"/>
                </a:solidFill>
                <a:latin typeface="Roboto" pitchFamily="2" charset="0"/>
                <a:ea typeface="Roboto" pitchFamily="2" charset="0"/>
              </a:rPr>
              <a:t>vý</a:t>
            </a:r>
            <a:endParaRPr lang="en-US" sz="1600" b="1" dirty="0">
              <a:solidFill>
                <a:srgbClr val="2766A1"/>
              </a:solidFill>
              <a:latin typeface="Roboto" pitchFamily="2" charset="0"/>
              <a:ea typeface="Roboto" pitchFamily="2" charset="0"/>
            </a:endParaRPr>
          </a:p>
        </p:txBody>
      </p:sp>
      <p:sp>
        <p:nvSpPr>
          <p:cNvPr id="18" name="TextBox 17"/>
          <p:cNvSpPr txBox="1"/>
          <p:nvPr/>
        </p:nvSpPr>
        <p:spPr>
          <a:xfrm>
            <a:off x="4570851" y="5165957"/>
            <a:ext cx="1534477" cy="428497"/>
          </a:xfrm>
          <a:prstGeom prst="rect">
            <a:avLst/>
          </a:prstGeom>
          <a:noFill/>
        </p:spPr>
        <p:txBody>
          <a:bodyPr wrap="square" lIns="91417" tIns="45709" rIns="91417" bIns="45709" rtlCol="0">
            <a:spAutoFit/>
          </a:bodyPr>
          <a:lstStyle/>
          <a:p>
            <a:pPr algn="ctr" defTabSz="1007694"/>
            <a:r>
              <a:rPr lang="cs-CZ" sz="1100" dirty="0">
                <a:solidFill>
                  <a:srgbClr val="262E33">
                    <a:lumMod val="75000"/>
                    <a:lumOff val="25000"/>
                  </a:srgbClr>
                </a:solidFill>
                <a:latin typeface="Roboto Light" pitchFamily="2" charset="0"/>
                <a:ea typeface="Roboto Light" pitchFamily="2" charset="0"/>
              </a:rPr>
              <a:t>Partner</a:t>
            </a:r>
          </a:p>
          <a:p>
            <a:pPr algn="ctr" defTabSz="1007694"/>
            <a:r>
              <a:rPr lang="en-GB" sz="1100" dirty="0">
                <a:solidFill>
                  <a:srgbClr val="262E33">
                    <a:lumMod val="75000"/>
                    <a:lumOff val="25000"/>
                  </a:srgbClr>
                </a:solidFill>
                <a:latin typeface="Roboto" pitchFamily="2" charset="0"/>
                <a:ea typeface="Roboto" pitchFamily="2" charset="0"/>
              </a:rPr>
              <a:t>b</a:t>
            </a:r>
            <a:r>
              <a:rPr lang="cs-CZ" sz="1100" dirty="0">
                <a:solidFill>
                  <a:srgbClr val="262E33">
                    <a:lumMod val="75000"/>
                    <a:lumOff val="25000"/>
                  </a:srgbClr>
                </a:solidFill>
                <a:latin typeface="Roboto" pitchFamily="2" charset="0"/>
                <a:ea typeface="Roboto" pitchFamily="2" charset="0"/>
              </a:rPr>
              <a:t>usiness</a:t>
            </a:r>
            <a:endParaRPr lang="en-US" sz="1100" dirty="0">
              <a:solidFill>
                <a:srgbClr val="262E33">
                  <a:lumMod val="75000"/>
                  <a:lumOff val="25000"/>
                </a:srgbClr>
              </a:solidFill>
              <a:latin typeface="Roboto" pitchFamily="2" charset="0"/>
              <a:ea typeface="Roboto" pitchFamily="2" charset="0"/>
            </a:endParaRPr>
          </a:p>
        </p:txBody>
      </p:sp>
      <p:sp>
        <p:nvSpPr>
          <p:cNvPr id="20" name="TextBox 19"/>
          <p:cNvSpPr txBox="1"/>
          <p:nvPr/>
        </p:nvSpPr>
        <p:spPr>
          <a:xfrm>
            <a:off x="2249679" y="4835171"/>
            <a:ext cx="1382062" cy="338532"/>
          </a:xfrm>
          <a:prstGeom prst="rect">
            <a:avLst/>
          </a:prstGeom>
          <a:noFill/>
        </p:spPr>
        <p:txBody>
          <a:bodyPr wrap="none" lIns="91417" tIns="45709" rIns="91417" bIns="45709" rtlCol="0">
            <a:spAutoFit/>
          </a:bodyPr>
          <a:lstStyle/>
          <a:p>
            <a:pPr algn="ctr" defTabSz="1007694"/>
            <a:r>
              <a:rPr lang="cs-CZ" sz="1600" b="1" dirty="0">
                <a:solidFill>
                  <a:srgbClr val="262E33"/>
                </a:solidFill>
                <a:latin typeface="Roboto" pitchFamily="2" charset="0"/>
                <a:ea typeface="Roboto" pitchFamily="2" charset="0"/>
              </a:rPr>
              <a:t>Ondřej Karlík</a:t>
            </a:r>
            <a:endParaRPr lang="en-US" sz="1600" b="1" dirty="0">
              <a:solidFill>
                <a:srgbClr val="2766A1"/>
              </a:solidFill>
              <a:latin typeface="Roboto" pitchFamily="2" charset="0"/>
              <a:ea typeface="Roboto" pitchFamily="2" charset="0"/>
            </a:endParaRPr>
          </a:p>
        </p:txBody>
      </p:sp>
      <p:sp>
        <p:nvSpPr>
          <p:cNvPr id="21" name="TextBox 20"/>
          <p:cNvSpPr txBox="1"/>
          <p:nvPr/>
        </p:nvSpPr>
        <p:spPr>
          <a:xfrm>
            <a:off x="2173472" y="5165957"/>
            <a:ext cx="1534477" cy="428497"/>
          </a:xfrm>
          <a:prstGeom prst="rect">
            <a:avLst/>
          </a:prstGeom>
          <a:noFill/>
        </p:spPr>
        <p:txBody>
          <a:bodyPr wrap="square" lIns="91417" tIns="45709" rIns="91417" bIns="45709" rtlCol="0">
            <a:spAutoFit/>
          </a:bodyPr>
          <a:lstStyle/>
          <a:p>
            <a:pPr algn="ctr" defTabSz="1007694"/>
            <a:r>
              <a:rPr lang="cs-CZ" sz="1100" dirty="0">
                <a:solidFill>
                  <a:srgbClr val="262E33">
                    <a:lumMod val="75000"/>
                    <a:lumOff val="25000"/>
                  </a:srgbClr>
                </a:solidFill>
                <a:latin typeface="Roboto Light" pitchFamily="2" charset="0"/>
                <a:ea typeface="Roboto Light" pitchFamily="2" charset="0"/>
              </a:rPr>
              <a:t>Partner</a:t>
            </a:r>
          </a:p>
          <a:p>
            <a:pPr algn="ctr" defTabSz="1007694"/>
            <a:r>
              <a:rPr lang="cs-CZ" sz="1100" dirty="0">
                <a:solidFill>
                  <a:srgbClr val="262E33">
                    <a:lumMod val="75000"/>
                    <a:lumOff val="25000"/>
                  </a:srgbClr>
                </a:solidFill>
                <a:latin typeface="Roboto" pitchFamily="2" charset="0"/>
                <a:ea typeface="Roboto" pitchFamily="2" charset="0"/>
              </a:rPr>
              <a:t>development</a:t>
            </a:r>
            <a:endParaRPr lang="en-US" sz="1100" dirty="0">
              <a:solidFill>
                <a:srgbClr val="262E33">
                  <a:lumMod val="75000"/>
                  <a:lumOff val="25000"/>
                </a:srgbClr>
              </a:solidFill>
              <a:latin typeface="Roboto" pitchFamily="2" charset="0"/>
              <a:ea typeface="Roboto" pitchFamily="2" charset="0"/>
            </a:endParaRPr>
          </a:p>
        </p:txBody>
      </p:sp>
      <p:sp>
        <p:nvSpPr>
          <p:cNvPr id="22" name="TextBox 21"/>
          <p:cNvSpPr txBox="1"/>
          <p:nvPr/>
        </p:nvSpPr>
        <p:spPr>
          <a:xfrm>
            <a:off x="6806656" y="4805985"/>
            <a:ext cx="1837315" cy="338532"/>
          </a:xfrm>
          <a:prstGeom prst="rect">
            <a:avLst/>
          </a:prstGeom>
          <a:noFill/>
        </p:spPr>
        <p:txBody>
          <a:bodyPr wrap="none" lIns="91417" tIns="45709" rIns="91417" bIns="45709" rtlCol="0">
            <a:spAutoFit/>
          </a:bodyPr>
          <a:lstStyle/>
          <a:p>
            <a:pPr algn="ctr" defTabSz="1007694"/>
            <a:r>
              <a:rPr lang="cs-CZ" sz="1600" b="1" dirty="0">
                <a:solidFill>
                  <a:srgbClr val="262E33"/>
                </a:solidFill>
                <a:latin typeface="Roboto" pitchFamily="2" charset="0"/>
                <a:ea typeface="Roboto" pitchFamily="2" charset="0"/>
              </a:rPr>
              <a:t>Jaroslav Křivánek</a:t>
            </a:r>
            <a:endParaRPr lang="en-US" sz="1600" b="1" dirty="0">
              <a:solidFill>
                <a:srgbClr val="2766A1"/>
              </a:solidFill>
              <a:latin typeface="Roboto" pitchFamily="2" charset="0"/>
              <a:ea typeface="Roboto" pitchFamily="2" charset="0"/>
            </a:endParaRPr>
          </a:p>
        </p:txBody>
      </p:sp>
      <p:sp>
        <p:nvSpPr>
          <p:cNvPr id="23" name="TextBox 22"/>
          <p:cNvSpPr txBox="1"/>
          <p:nvPr/>
        </p:nvSpPr>
        <p:spPr>
          <a:xfrm>
            <a:off x="6958075" y="5136771"/>
            <a:ext cx="1534477" cy="428497"/>
          </a:xfrm>
          <a:prstGeom prst="rect">
            <a:avLst/>
          </a:prstGeom>
          <a:noFill/>
        </p:spPr>
        <p:txBody>
          <a:bodyPr wrap="square" lIns="91417" tIns="45709" rIns="91417" bIns="45709" rtlCol="0">
            <a:spAutoFit/>
          </a:bodyPr>
          <a:lstStyle/>
          <a:p>
            <a:pPr algn="ctr" defTabSz="1007694"/>
            <a:r>
              <a:rPr lang="cs-CZ" sz="1100" dirty="0">
                <a:solidFill>
                  <a:srgbClr val="262E33">
                    <a:lumMod val="75000"/>
                    <a:lumOff val="25000"/>
                  </a:srgbClr>
                </a:solidFill>
                <a:latin typeface="Roboto Light" pitchFamily="2" charset="0"/>
                <a:ea typeface="Roboto Light" pitchFamily="2" charset="0"/>
              </a:rPr>
              <a:t>Partner</a:t>
            </a:r>
          </a:p>
          <a:p>
            <a:pPr algn="ctr" defTabSz="1007694"/>
            <a:r>
              <a:rPr lang="cs-CZ" sz="1100" dirty="0">
                <a:solidFill>
                  <a:srgbClr val="262E33">
                    <a:lumMod val="75000"/>
                    <a:lumOff val="25000"/>
                  </a:srgbClr>
                </a:solidFill>
                <a:latin typeface="Roboto" pitchFamily="2" charset="0"/>
                <a:ea typeface="Roboto" pitchFamily="2" charset="0"/>
              </a:rPr>
              <a:t>research</a:t>
            </a:r>
            <a:endParaRPr lang="en-US" sz="1100" dirty="0">
              <a:solidFill>
                <a:srgbClr val="262E33">
                  <a:lumMod val="75000"/>
                  <a:lumOff val="25000"/>
                </a:srgbClr>
              </a:solidFill>
              <a:latin typeface="Roboto" pitchFamily="2" charset="0"/>
              <a:ea typeface="Roboto" pitchFamily="2" charset="0"/>
            </a:endParaRPr>
          </a:p>
        </p:txBody>
      </p:sp>
    </p:spTree>
    <p:extLst>
      <p:ext uri="{BB962C8B-B14F-4D97-AF65-F5344CB8AC3E}">
        <p14:creationId xmlns:p14="http://schemas.microsoft.com/office/powerpoint/2010/main" val="59922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text 2"/>
          <p:cNvSpPr>
            <a:spLocks noGrp="1"/>
          </p:cNvSpPr>
          <p:nvPr>
            <p:ph type="body" sz="quarter" idx="23"/>
          </p:nvPr>
        </p:nvSpPr>
        <p:spPr/>
        <p:txBody>
          <a:bodyPr/>
          <a:lstStyle/>
          <a:p>
            <a:endParaRPr lang="en-US"/>
          </a:p>
        </p:txBody>
      </p:sp>
      <p:sp>
        <p:nvSpPr>
          <p:cNvPr id="4" name="Zástupný symbol pro obrázek 3"/>
          <p:cNvSpPr>
            <a:spLocks noGrp="1"/>
          </p:cNvSpPr>
          <p:nvPr>
            <p:ph type="pic" sz="quarter" idx="24"/>
          </p:nvPr>
        </p:nvSpPr>
        <p:spPr/>
      </p:sp>
      <p:sp>
        <p:nvSpPr>
          <p:cNvPr id="5" name="Zástupný symbol pro obrázek 4"/>
          <p:cNvSpPr>
            <a:spLocks noGrp="1"/>
          </p:cNvSpPr>
          <p:nvPr>
            <p:ph type="pic" sz="quarter" idx="25"/>
          </p:nvPr>
        </p:nvSpPr>
        <p:spPr/>
      </p:sp>
      <p:pic>
        <p:nvPicPr>
          <p:cNvPr id="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54" y="1"/>
            <a:ext cx="11339515" cy="7559675"/>
          </a:xfrm>
          <a:prstGeom prst="rect">
            <a:avLst/>
          </a:prstGeom>
        </p:spPr>
      </p:pic>
    </p:spTree>
    <p:extLst>
      <p:ext uri="{BB962C8B-B14F-4D97-AF65-F5344CB8AC3E}">
        <p14:creationId xmlns:p14="http://schemas.microsoft.com/office/powerpoint/2010/main" val="381973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125" y="0"/>
            <a:ext cx="10079568" cy="75596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Tree>
    <p:extLst>
      <p:ext uri="{BB962C8B-B14F-4D97-AF65-F5344CB8AC3E}">
        <p14:creationId xmlns:p14="http://schemas.microsoft.com/office/powerpoint/2010/main" val="325904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Tree>
    <p:extLst>
      <p:ext uri="{BB962C8B-B14F-4D97-AF65-F5344CB8AC3E}">
        <p14:creationId xmlns:p14="http://schemas.microsoft.com/office/powerpoint/2010/main" val="4621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Tree>
    <p:extLst>
      <p:ext uri="{BB962C8B-B14F-4D97-AF65-F5344CB8AC3E}">
        <p14:creationId xmlns:p14="http://schemas.microsoft.com/office/powerpoint/2010/main" val="110939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2" y="-1"/>
            <a:ext cx="10079569" cy="7559676"/>
          </a:xfrm>
          <a:prstGeom prst="rect">
            <a:avLst/>
          </a:prstGeom>
        </p:spPr>
      </p:pic>
      <p:sp>
        <p:nvSpPr>
          <p:cNvPr id="6" name="Right Arrow 5"/>
          <p:cNvSpPr/>
          <p:nvPr/>
        </p:nvSpPr>
        <p:spPr>
          <a:xfrm rot="2650195">
            <a:off x="5534396" y="2201764"/>
            <a:ext cx="446948" cy="387917"/>
          </a:xfrm>
          <a:prstGeom prst="rightArrow">
            <a:avLst/>
          </a:prstGeom>
          <a:solidFill>
            <a:srgbClr val="F05F0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000">
              <a:solidFill>
                <a:srgbClr val="262626"/>
              </a:solidFill>
              <a:latin typeface="Georgia"/>
            </a:endParaRPr>
          </a:p>
        </p:txBody>
      </p:sp>
      <p:sp>
        <p:nvSpPr>
          <p:cNvPr id="7" name="Right Arrow 6"/>
          <p:cNvSpPr/>
          <p:nvPr/>
        </p:nvSpPr>
        <p:spPr>
          <a:xfrm rot="8067633">
            <a:off x="6301888" y="2028768"/>
            <a:ext cx="446948" cy="387917"/>
          </a:xfrm>
          <a:prstGeom prst="rightArrow">
            <a:avLst/>
          </a:prstGeom>
          <a:solidFill>
            <a:srgbClr val="F05F0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000">
              <a:solidFill>
                <a:srgbClr val="262626"/>
              </a:solidFill>
              <a:latin typeface="Georgia"/>
            </a:endParaRPr>
          </a:p>
        </p:txBody>
      </p:sp>
      <p:sp>
        <p:nvSpPr>
          <p:cNvPr id="8" name="Right Arrow 7"/>
          <p:cNvSpPr/>
          <p:nvPr/>
        </p:nvSpPr>
        <p:spPr>
          <a:xfrm rot="19223355">
            <a:off x="5534777" y="2852064"/>
            <a:ext cx="446948" cy="387917"/>
          </a:xfrm>
          <a:prstGeom prst="rightArrow">
            <a:avLst/>
          </a:prstGeom>
          <a:solidFill>
            <a:srgbClr val="F05F0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000">
              <a:solidFill>
                <a:srgbClr val="262626"/>
              </a:solidFill>
              <a:latin typeface="Georgia"/>
            </a:endParaRPr>
          </a:p>
        </p:txBody>
      </p:sp>
      <p:sp>
        <p:nvSpPr>
          <p:cNvPr id="9" name="Right Arrow 8"/>
          <p:cNvSpPr/>
          <p:nvPr/>
        </p:nvSpPr>
        <p:spPr>
          <a:xfrm rot="12873456">
            <a:off x="6401991" y="2839318"/>
            <a:ext cx="446948" cy="387917"/>
          </a:xfrm>
          <a:prstGeom prst="rightArrow">
            <a:avLst/>
          </a:prstGeom>
          <a:solidFill>
            <a:srgbClr val="F05F0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000">
              <a:solidFill>
                <a:srgbClr val="262626"/>
              </a:solidFill>
              <a:latin typeface="Georgia"/>
            </a:endParaRPr>
          </a:p>
        </p:txBody>
      </p:sp>
    </p:spTree>
    <p:extLst>
      <p:ext uri="{BB962C8B-B14F-4D97-AF65-F5344CB8AC3E}">
        <p14:creationId xmlns:p14="http://schemas.microsoft.com/office/powerpoint/2010/main" val="186506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Tree>
    <p:extLst>
      <p:ext uri="{BB962C8B-B14F-4D97-AF65-F5344CB8AC3E}">
        <p14:creationId xmlns:p14="http://schemas.microsoft.com/office/powerpoint/2010/main" val="15668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Tree>
    <p:extLst>
      <p:ext uri="{BB962C8B-B14F-4D97-AF65-F5344CB8AC3E}">
        <p14:creationId xmlns:p14="http://schemas.microsoft.com/office/powerpoint/2010/main" val="39731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DA3EFEA-46E2-4A4B-99B3-678E3270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68" y="370015"/>
            <a:ext cx="6819649" cy="6819648"/>
          </a:xfrm>
          <a:prstGeom prst="rect">
            <a:avLst/>
          </a:prstGeom>
        </p:spPr>
      </p:pic>
      <p:sp>
        <p:nvSpPr>
          <p:cNvPr id="8" name="Rectangle 7">
            <a:extLst>
              <a:ext uri="{FF2B5EF4-FFF2-40B4-BE49-F238E27FC236}">
                <a16:creationId xmlns:a16="http://schemas.microsoft.com/office/drawing/2014/main" xmlns="" id="{7C75A376-B3DD-431E-AFEC-228EA06C967E}"/>
              </a:ext>
            </a:extLst>
          </p:cNvPr>
          <p:cNvSpPr/>
          <p:nvPr/>
        </p:nvSpPr>
        <p:spPr>
          <a:xfrm>
            <a:off x="7261069" y="6974902"/>
            <a:ext cx="3430701" cy="584753"/>
          </a:xfrm>
          <a:prstGeom prst="rect">
            <a:avLst/>
          </a:prstGeom>
        </p:spPr>
        <p:txBody>
          <a:bodyPr wrap="none" lIns="91417" tIns="45709" rIns="91417" bIns="45709">
            <a:spAutoFit/>
          </a:bodyPr>
          <a:lstStyle/>
          <a:p>
            <a:r>
              <a:rPr lang="en-US" sz="3200" dirty="0">
                <a:latin typeface="Corbel" panose="020B0503020204020204" pitchFamily="34" charset="0"/>
              </a:rPr>
              <a:t>Chair “</a:t>
            </a:r>
            <a:r>
              <a:rPr lang="en-US" sz="3200" dirty="0" err="1">
                <a:latin typeface="Corbel" panose="020B0503020204020204" pitchFamily="34" charset="0"/>
              </a:rPr>
              <a:t>Bertil</a:t>
            </a:r>
            <a:r>
              <a:rPr lang="en-US" sz="3200" dirty="0">
                <a:latin typeface="Corbel" panose="020B0503020204020204" pitchFamily="34" charset="0"/>
              </a:rPr>
              <a:t>”, 2006</a:t>
            </a:r>
          </a:p>
        </p:txBody>
      </p:sp>
    </p:spTree>
    <p:extLst>
      <p:ext uri="{BB962C8B-B14F-4D97-AF65-F5344CB8AC3E}">
        <p14:creationId xmlns:p14="http://schemas.microsoft.com/office/powerpoint/2010/main" val="1685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
        <p:nvSpPr>
          <p:cNvPr id="13" name="TextBox 12"/>
          <p:cNvSpPr txBox="1"/>
          <p:nvPr/>
        </p:nvSpPr>
        <p:spPr>
          <a:xfrm>
            <a:off x="488145" y="4800724"/>
            <a:ext cx="9124017" cy="1110177"/>
          </a:xfrm>
          <a:prstGeom prst="rect">
            <a:avLst/>
          </a:prstGeom>
          <a:noFill/>
        </p:spPr>
        <p:txBody>
          <a:bodyPr wrap="square" lIns="91417" tIns="45709" rIns="91417" bIns="45709" rtlCol="0">
            <a:spAutoFit/>
          </a:bodyPr>
          <a:lstStyle/>
          <a:p>
            <a:pPr defTabSz="1007694"/>
            <a:r>
              <a:rPr lang="en-US" sz="6600" b="1" dirty="0">
                <a:solidFill>
                  <a:srgbClr val="FFFFFF"/>
                </a:solidFill>
                <a:effectLst>
                  <a:outerShdw blurRad="50800" dist="38100" dir="2700000" algn="tl" rotWithShape="0">
                    <a:prstClr val="black">
                      <a:alpha val="40000"/>
                    </a:prstClr>
                  </a:outerShdw>
                </a:effectLst>
                <a:latin typeface="Roboto" pitchFamily="2" charset="0"/>
                <a:ea typeface="Roboto" pitchFamily="2" charset="0"/>
                <a:cs typeface="Open Sans"/>
              </a:rPr>
              <a:t>23 Members</a:t>
            </a:r>
          </a:p>
        </p:txBody>
      </p:sp>
      <p:sp>
        <p:nvSpPr>
          <p:cNvPr id="8" name="TextBox 7"/>
          <p:cNvSpPr txBox="1"/>
          <p:nvPr/>
        </p:nvSpPr>
        <p:spPr>
          <a:xfrm>
            <a:off x="488145" y="5634688"/>
            <a:ext cx="9124017" cy="1110177"/>
          </a:xfrm>
          <a:prstGeom prst="rect">
            <a:avLst/>
          </a:prstGeom>
          <a:noFill/>
        </p:spPr>
        <p:txBody>
          <a:bodyPr wrap="square" lIns="91417" tIns="45709" rIns="91417" bIns="45709" rtlCol="0">
            <a:spAutoFit/>
          </a:bodyPr>
          <a:lstStyle/>
          <a:p>
            <a:pPr defTabSz="1007694"/>
            <a:r>
              <a:rPr lang="en-US" sz="6600" b="1" dirty="0">
                <a:solidFill>
                  <a:srgbClr val="FFFFFF"/>
                </a:solidFill>
                <a:effectLst>
                  <a:outerShdw blurRad="50800" dist="38100" dir="2700000" algn="tl" rotWithShape="0">
                    <a:prstClr val="black">
                      <a:alpha val="40000"/>
                    </a:prstClr>
                  </a:outerShdw>
                </a:effectLst>
                <a:latin typeface="Roboto" pitchFamily="2" charset="0"/>
                <a:ea typeface="Roboto" pitchFamily="2" charset="0"/>
                <a:cs typeface="Open Sans"/>
              </a:rPr>
              <a:t>3 Countries</a:t>
            </a:r>
          </a:p>
        </p:txBody>
      </p:sp>
      <p:sp>
        <p:nvSpPr>
          <p:cNvPr id="11" name="TextBox 10"/>
          <p:cNvSpPr txBox="1"/>
          <p:nvPr/>
        </p:nvSpPr>
        <p:spPr>
          <a:xfrm>
            <a:off x="488147" y="6470279"/>
            <a:ext cx="6935136" cy="1110177"/>
          </a:xfrm>
          <a:prstGeom prst="rect">
            <a:avLst/>
          </a:prstGeom>
          <a:noFill/>
        </p:spPr>
        <p:txBody>
          <a:bodyPr wrap="square" lIns="91417" tIns="45709" rIns="91417" bIns="45709" rtlCol="0">
            <a:spAutoFit/>
          </a:bodyPr>
          <a:lstStyle/>
          <a:p>
            <a:pPr defTabSz="1007694"/>
            <a:r>
              <a:rPr lang="en-US" sz="6600" b="1" dirty="0">
                <a:solidFill>
                  <a:srgbClr val="FFFFFF"/>
                </a:solidFill>
                <a:effectLst>
                  <a:outerShdw blurRad="50800" dist="38100" dir="2700000" algn="tl" rotWithShape="0">
                    <a:prstClr val="black">
                      <a:alpha val="40000"/>
                    </a:prstClr>
                  </a:outerShdw>
                </a:effectLst>
                <a:latin typeface="Roboto" pitchFamily="2" charset="0"/>
                <a:ea typeface="Roboto" pitchFamily="2" charset="0"/>
                <a:cs typeface="Open Sans"/>
              </a:rPr>
              <a:t>2 Offices</a:t>
            </a:r>
          </a:p>
        </p:txBody>
      </p:sp>
    </p:spTree>
    <p:extLst>
      <p:ext uri="{BB962C8B-B14F-4D97-AF65-F5344CB8AC3E}">
        <p14:creationId xmlns:p14="http://schemas.microsoft.com/office/powerpoint/2010/main" val="9352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defTabSz="1007694" fontAlgn="base">
              <a:spcBef>
                <a:spcPct val="0"/>
              </a:spcBef>
              <a:spcAft>
                <a:spcPct val="0"/>
              </a:spcAft>
            </a:pPr>
            <a:r>
              <a:rPr lang="en-US">
                <a:solidFill>
                  <a:srgbClr val="262E33">
                    <a:lumMod val="75000"/>
                    <a:lumOff val="25000"/>
                  </a:srgbClr>
                </a:solidFill>
                <a:latin typeface="Lucida Console" pitchFamily="49" charset="0"/>
              </a:rPr>
              <a:t>Render Legion | corona-renderer.com</a:t>
            </a:r>
            <a:endParaRPr lang="en-US" dirty="0">
              <a:solidFill>
                <a:srgbClr val="262E33">
                  <a:lumMod val="75000"/>
                  <a:lumOff val="25000"/>
                </a:srgbClr>
              </a:solidFill>
              <a:latin typeface="Lucida Console" pitchFamily="49" charset="0"/>
            </a:endParaRPr>
          </a:p>
        </p:txBody>
      </p:sp>
      <p:sp>
        <p:nvSpPr>
          <p:cNvPr id="3" name="Zástupný symbol pro číslo snímku 2"/>
          <p:cNvSpPr>
            <a:spLocks noGrp="1"/>
          </p:cNvSpPr>
          <p:nvPr>
            <p:ph type="sldNum" sz="quarter" idx="12"/>
          </p:nvPr>
        </p:nvSpPr>
        <p:spPr/>
        <p:txBody>
          <a:bodyPr/>
          <a:lstStyle/>
          <a:p>
            <a:pPr defTabSz="1007694" fontAlgn="base">
              <a:spcBef>
                <a:spcPct val="0"/>
              </a:spcBef>
              <a:spcAft>
                <a:spcPct val="0"/>
              </a:spcAft>
            </a:pPr>
            <a:fld id="{D08428E8-22B9-4B7E-BE85-0AFA15C6DD53}" type="slidenum">
              <a:rPr lang="en-US">
                <a:solidFill>
                  <a:srgbClr val="FFFFFF"/>
                </a:solidFill>
                <a:latin typeface="Lucida Console" pitchFamily="49" charset="0"/>
              </a:rPr>
              <a:pPr defTabSz="1007694" fontAlgn="base">
                <a:spcBef>
                  <a:spcPct val="0"/>
                </a:spcBef>
                <a:spcAft>
                  <a:spcPct val="0"/>
                </a:spcAft>
              </a:pPr>
              <a:t>121</a:t>
            </a:fld>
            <a:endParaRPr lang="en-US">
              <a:solidFill>
                <a:srgbClr val="FFFFFF"/>
              </a:solidFill>
              <a:latin typeface="Lucida Console" pitchFamily="49" charset="0"/>
            </a:endParaRPr>
          </a:p>
        </p:txBody>
      </p:sp>
      <p:pic>
        <p:nvPicPr>
          <p:cNvPr id="1026" name="Picture 2" descr="https://i.gyazo.com/d6e81ee3f5bb398101b0761e8893c77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008" y="1"/>
            <a:ext cx="7202690" cy="1036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71718"/>
      </p:ext>
    </p:extLst>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defTabSz="1007694" fontAlgn="base">
              <a:spcBef>
                <a:spcPct val="0"/>
              </a:spcBef>
              <a:spcAft>
                <a:spcPct val="0"/>
              </a:spcAft>
            </a:pPr>
            <a:r>
              <a:rPr lang="en-US">
                <a:solidFill>
                  <a:srgbClr val="262E33">
                    <a:lumMod val="75000"/>
                    <a:lumOff val="25000"/>
                  </a:srgbClr>
                </a:solidFill>
                <a:latin typeface="Lucida Console" pitchFamily="49" charset="0"/>
              </a:rPr>
              <a:t>Render Legion | corona-renderer.com</a:t>
            </a:r>
            <a:endParaRPr lang="en-US" dirty="0">
              <a:solidFill>
                <a:srgbClr val="262E33">
                  <a:lumMod val="75000"/>
                  <a:lumOff val="25000"/>
                </a:srgbClr>
              </a:solidFill>
              <a:latin typeface="Lucida Console" pitchFamily="49" charset="0"/>
            </a:endParaRPr>
          </a:p>
        </p:txBody>
      </p:sp>
      <p:sp>
        <p:nvSpPr>
          <p:cNvPr id="3" name="Zástupný symbol pro číslo snímku 2"/>
          <p:cNvSpPr>
            <a:spLocks noGrp="1"/>
          </p:cNvSpPr>
          <p:nvPr>
            <p:ph type="sldNum" sz="quarter" idx="12"/>
          </p:nvPr>
        </p:nvSpPr>
        <p:spPr/>
        <p:txBody>
          <a:bodyPr/>
          <a:lstStyle/>
          <a:p>
            <a:pPr defTabSz="1007694" fontAlgn="base">
              <a:spcBef>
                <a:spcPct val="0"/>
              </a:spcBef>
              <a:spcAft>
                <a:spcPct val="0"/>
              </a:spcAft>
            </a:pPr>
            <a:fld id="{D08428E8-22B9-4B7E-BE85-0AFA15C6DD53}" type="slidenum">
              <a:rPr lang="en-US">
                <a:solidFill>
                  <a:srgbClr val="FFFFFF"/>
                </a:solidFill>
                <a:latin typeface="Lucida Console" pitchFamily="49" charset="0"/>
              </a:rPr>
              <a:pPr defTabSz="1007694" fontAlgn="base">
                <a:spcBef>
                  <a:spcPct val="0"/>
                </a:spcBef>
                <a:spcAft>
                  <a:spcPct val="0"/>
                </a:spcAft>
              </a:pPr>
              <a:t>122</a:t>
            </a:fld>
            <a:endParaRPr lang="en-US">
              <a:solidFill>
                <a:srgbClr val="FFFFFF"/>
              </a:solidFill>
              <a:latin typeface="Lucida Console" pitchFamily="49" charset="0"/>
            </a:endParaRPr>
          </a:p>
        </p:txBody>
      </p:sp>
      <p:pic>
        <p:nvPicPr>
          <p:cNvPr id="2050" name="Picture 2" descr="https://i.gyazo.com/b464ff21612132f757280172298759c4.png"/>
          <p:cNvPicPr>
            <a:picLocks noChangeAspect="1" noChangeArrowheads="1"/>
          </p:cNvPicPr>
          <p:nvPr/>
        </p:nvPicPr>
        <p:blipFill rotWithShape="1">
          <a:blip r:embed="rId2">
            <a:extLst>
              <a:ext uri="{28A0092B-C50C-407E-A947-70E740481C1C}">
                <a14:useLocalDpi xmlns:a14="http://schemas.microsoft.com/office/drawing/2010/main" val="0"/>
              </a:ext>
            </a:extLst>
          </a:blip>
          <a:srcRect r="7202"/>
          <a:stretch/>
        </p:blipFill>
        <p:spPr bwMode="auto">
          <a:xfrm>
            <a:off x="909822" y="3"/>
            <a:ext cx="7716772" cy="1005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096405"/>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defTabSz="1007694" fontAlgn="base">
              <a:spcBef>
                <a:spcPct val="0"/>
              </a:spcBef>
              <a:spcAft>
                <a:spcPct val="0"/>
              </a:spcAft>
            </a:pPr>
            <a:r>
              <a:rPr lang="en-US">
                <a:solidFill>
                  <a:srgbClr val="262E33">
                    <a:lumMod val="75000"/>
                    <a:lumOff val="25000"/>
                  </a:srgbClr>
                </a:solidFill>
                <a:latin typeface="Lucida Console" pitchFamily="49" charset="0"/>
              </a:rPr>
              <a:t>Render Legion | corona-renderer.com</a:t>
            </a:r>
            <a:endParaRPr lang="en-US" dirty="0">
              <a:solidFill>
                <a:srgbClr val="262E33">
                  <a:lumMod val="75000"/>
                  <a:lumOff val="25000"/>
                </a:srgbClr>
              </a:solidFill>
              <a:latin typeface="Lucida Console" pitchFamily="49" charset="0"/>
            </a:endParaRPr>
          </a:p>
        </p:txBody>
      </p:sp>
      <p:sp>
        <p:nvSpPr>
          <p:cNvPr id="3" name="Zástupný symbol pro číslo snímku 2"/>
          <p:cNvSpPr>
            <a:spLocks noGrp="1"/>
          </p:cNvSpPr>
          <p:nvPr>
            <p:ph type="sldNum" sz="quarter" idx="12"/>
          </p:nvPr>
        </p:nvSpPr>
        <p:spPr/>
        <p:txBody>
          <a:bodyPr/>
          <a:lstStyle/>
          <a:p>
            <a:pPr defTabSz="1007694" fontAlgn="base">
              <a:spcBef>
                <a:spcPct val="0"/>
              </a:spcBef>
              <a:spcAft>
                <a:spcPct val="0"/>
              </a:spcAft>
            </a:pPr>
            <a:fld id="{D08428E8-22B9-4B7E-BE85-0AFA15C6DD53}" type="slidenum">
              <a:rPr lang="en-US">
                <a:solidFill>
                  <a:srgbClr val="FFFFFF"/>
                </a:solidFill>
                <a:latin typeface="Lucida Console" pitchFamily="49" charset="0"/>
              </a:rPr>
              <a:pPr defTabSz="1007694" fontAlgn="base">
                <a:spcBef>
                  <a:spcPct val="0"/>
                </a:spcBef>
                <a:spcAft>
                  <a:spcPct val="0"/>
                </a:spcAft>
              </a:pPr>
              <a:t>123</a:t>
            </a:fld>
            <a:endParaRPr lang="en-US">
              <a:solidFill>
                <a:srgbClr val="FFFFFF"/>
              </a:solidFill>
              <a:latin typeface="Lucida Console" pitchFamily="49"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387" y="22402"/>
            <a:ext cx="5658588" cy="752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56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517753"/>
            <a:ext cx="9753444" cy="2631887"/>
          </a:xfrm>
        </p:spPr>
        <p:txBody>
          <a:bodyPr/>
          <a:lstStyle/>
          <a:p>
            <a:r>
              <a:rPr lang="en-US" dirty="0"/>
              <a:t>Thank you!</a:t>
            </a:r>
          </a:p>
        </p:txBody>
      </p:sp>
      <p:sp>
        <p:nvSpPr>
          <p:cNvPr id="3" name="Subtitle 2"/>
          <p:cNvSpPr>
            <a:spLocks noGrp="1"/>
          </p:cNvSpPr>
          <p:nvPr>
            <p:ph type="subTitle" idx="1"/>
          </p:nvPr>
        </p:nvSpPr>
        <p:spPr/>
        <p:txBody>
          <a:bodyPr/>
          <a:lstStyle/>
          <a:p>
            <a:r>
              <a:rPr lang="en-US" dirty="0"/>
              <a:t>cgg.mff.cuni.cz/~</a:t>
            </a:r>
            <a:r>
              <a:rPr lang="en-US" dirty="0" err="1"/>
              <a:t>jaroslav</a:t>
            </a:r>
            <a:endParaRPr lang="en-US" dirty="0"/>
          </a:p>
        </p:txBody>
      </p:sp>
    </p:spTree>
    <p:extLst>
      <p:ext uri="{BB962C8B-B14F-4D97-AF65-F5344CB8AC3E}">
        <p14:creationId xmlns:p14="http://schemas.microsoft.com/office/powerpoint/2010/main" val="7755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cs-CZ"/>
          </a:p>
        </p:txBody>
      </p:sp>
      <p:sp>
        <p:nvSpPr>
          <p:cNvPr id="4" name="Zástupný symbol pro zápatí 3"/>
          <p:cNvSpPr>
            <a:spLocks noGrp="1"/>
          </p:cNvSpPr>
          <p:nvPr>
            <p:ph type="ftr" sz="quarter" idx="3"/>
          </p:nvPr>
        </p:nvSpPr>
        <p:spPr/>
        <p:txBody>
          <a:body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
        <p:nvSpPr>
          <p:cNvPr id="8" name="Zástupný symbol pro obsah 7"/>
          <p:cNvSpPr>
            <a:spLocks noGrp="1"/>
          </p:cNvSpPr>
          <p:nvPr>
            <p:ph idx="1"/>
          </p:nvPr>
        </p:nvSpPr>
        <p:spPr/>
        <p:txBody>
          <a:bodyPr/>
          <a:lstStyle/>
          <a:p>
            <a:endParaRPr lang="cs-CZ"/>
          </a:p>
        </p:txBody>
      </p:sp>
      <p:pic>
        <p:nvPicPr>
          <p:cNvPr id="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041" t="1341" r="2785" b="1154"/>
          <a:stretch/>
        </p:blipFill>
        <p:spPr bwMode="auto">
          <a:xfrm>
            <a:off x="3" y="0"/>
            <a:ext cx="10691814" cy="755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8808352" y="7126354"/>
            <a:ext cx="1756995" cy="351461"/>
          </a:xfrm>
          <a:prstGeom prst="rect">
            <a:avLst/>
          </a:prstGeom>
          <a:solidFill>
            <a:schemeClr val="tx1">
              <a:alpha val="29000"/>
            </a:schemeClr>
          </a:solidFill>
        </p:spPr>
        <p:txBody>
          <a:bodyPr wrap="none" lIns="104223" tIns="52111" rIns="104223" bIns="52111" rtlCol="0">
            <a:spAutoFit/>
          </a:bodyPr>
          <a:lstStyle/>
          <a:p>
            <a:pPr fontAlgn="base">
              <a:spcBef>
                <a:spcPct val="0"/>
              </a:spcBef>
              <a:spcAft>
                <a:spcPct val="0"/>
              </a:spcAft>
              <a:defRPr/>
            </a:pPr>
            <a:r>
              <a:rPr lang="cs-CZ" sz="1600" dirty="0">
                <a:solidFill>
                  <a:prstClr val="white"/>
                </a:solidFill>
                <a:latin typeface="Corbel" panose="020B0503020204020204" pitchFamily="34" charset="0"/>
              </a:rPr>
              <a:t>Š</a:t>
            </a:r>
            <a:r>
              <a:rPr lang="en-US" sz="1600" dirty="0">
                <a:solidFill>
                  <a:prstClr val="white"/>
                </a:solidFill>
                <a:latin typeface="Corbel" panose="020B0503020204020204" pitchFamily="34" charset="0"/>
              </a:rPr>
              <a:t>KODA </a:t>
            </a:r>
            <a:r>
              <a:rPr lang="cs-CZ" sz="1600" dirty="0">
                <a:solidFill>
                  <a:prstClr val="white"/>
                </a:solidFill>
                <a:latin typeface="Corbel" panose="020B0503020204020204" pitchFamily="34" charset="0"/>
              </a:rPr>
              <a:t>Catalogue</a:t>
            </a:r>
          </a:p>
        </p:txBody>
      </p:sp>
    </p:spTree>
    <p:extLst>
      <p:ext uri="{BB962C8B-B14F-4D97-AF65-F5344CB8AC3E}">
        <p14:creationId xmlns:p14="http://schemas.microsoft.com/office/powerpoint/2010/main" val="20989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http://www.maxwellrender.com/forum/styles/subsilver2/imageset/logo_maxwe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4" y="5575126"/>
            <a:ext cx="3451549" cy="609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ctane_Rende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5" y="3933649"/>
            <a:ext cx="3347254" cy="824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rona Alpha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492" y="829396"/>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0466" name="Picture 2" descr="https://encrypted-tbn2.gstatic.com/images?q=tbn:ANd9GcSi-2n9GmBLiGMT06409FM66ppFCEzu9jSyQfyWskpUGwLgzvB6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998" y="4356632"/>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vray.info/assets/vray20_newLogo_560.jpg"/>
          <p:cNvPicPr>
            <a:picLocks noChangeAspect="1" noChangeArrowheads="1"/>
          </p:cNvPicPr>
          <p:nvPr/>
        </p:nvPicPr>
        <p:blipFill rotWithShape="1">
          <a:blip r:embed="rId7">
            <a:extLst>
              <a:ext uri="{28A0092B-C50C-407E-A947-70E740481C1C}">
                <a14:useLocalDpi xmlns:a14="http://schemas.microsoft.com/office/drawing/2010/main" val="0"/>
              </a:ext>
            </a:extLst>
          </a:blip>
          <a:srcRect l="2831" t="9243" r="3085" b="9130"/>
          <a:stretch/>
        </p:blipFill>
        <p:spPr bwMode="auto">
          <a:xfrm>
            <a:off x="59591" y="2712488"/>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gtoolbox.net/wp-content/uploads/2014/04/arnoldLogo-copy.png"/>
          <p:cNvPicPr>
            <a:picLocks noChangeAspect="1" noChangeArrowheads="1"/>
          </p:cNvPicPr>
          <p:nvPr/>
        </p:nvPicPr>
        <p:blipFill rotWithShape="1">
          <a:blip r:embed="rId8">
            <a:extLst>
              <a:ext uri="{28A0092B-C50C-407E-A947-70E740481C1C}">
                <a14:useLocalDpi xmlns:a14="http://schemas.microsoft.com/office/drawing/2010/main" val="0"/>
              </a:ext>
            </a:extLst>
          </a:blip>
          <a:srcRect b="36529"/>
          <a:stretch/>
        </p:blipFill>
        <p:spPr bwMode="auto">
          <a:xfrm>
            <a:off x="6388487" y="275264"/>
            <a:ext cx="2531500" cy="1606779"/>
          </a:xfrm>
          <a:prstGeom prst="rect">
            <a:avLst/>
          </a:prstGeom>
          <a:noFill/>
          <a:extLst>
            <a:ext uri="{909E8E84-426E-40DD-AFC4-6F175D3DCCD1}">
              <a14:hiddenFill xmlns:a14="http://schemas.microsoft.com/office/drawing/2010/main">
                <a:solidFill>
                  <a:srgbClr val="FFFFFF"/>
                </a:solidFill>
              </a14:hiddenFill>
            </a:ext>
          </a:extLst>
        </p:spPr>
      </p:pic>
      <p:pic>
        <p:nvPicPr>
          <p:cNvPr id="245762" name="Picture 2" descr="NVIDIA Mental 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183" y="2111953"/>
            <a:ext cx="2629359" cy="70712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477618" y="-3947831"/>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sp>
        <p:nvSpPr>
          <p:cNvPr id="16" name="AutoShape 12"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645611" y="-3779838"/>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pic>
        <p:nvPicPr>
          <p:cNvPr id="190470" name="Picture 6" descr="http://vignette1.wikia.nocookie.net/disney/images/7/71/Walt_Disney_Animation_Studios_-_Transparent_Logo.png/revision/latest?cb=201512162006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9032" y="5963678"/>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C09BFA6-0862-4CF3-8AD5-8FC812D9465B}"/>
              </a:ext>
            </a:extLst>
          </p:cNvPr>
          <p:cNvPicPr>
            <a:picLocks noChangeAspect="1"/>
          </p:cNvPicPr>
          <p:nvPr/>
        </p:nvPicPr>
        <p:blipFill>
          <a:blip r:embed="rId11"/>
          <a:stretch>
            <a:fillRect/>
          </a:stretch>
        </p:blipFill>
        <p:spPr>
          <a:xfrm>
            <a:off x="7614445" y="2334698"/>
            <a:ext cx="2828925" cy="1600200"/>
          </a:xfrm>
          <a:prstGeom prst="rect">
            <a:avLst/>
          </a:prstGeom>
        </p:spPr>
      </p:pic>
    </p:spTree>
    <p:extLst>
      <p:ext uri="{BB962C8B-B14F-4D97-AF65-F5344CB8AC3E}">
        <p14:creationId xmlns:p14="http://schemas.microsoft.com/office/powerpoint/2010/main" val="30336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256E51-4C6B-49A0-B700-A9CD56010D60}"/>
              </a:ext>
            </a:extLst>
          </p:cNvPr>
          <p:cNvSpPr>
            <a:spLocks noGrp="1"/>
          </p:cNvSpPr>
          <p:nvPr>
            <p:ph type="title"/>
          </p:nvPr>
        </p:nvSpPr>
        <p:spPr/>
        <p:txBody>
          <a:bodyPr/>
          <a:lstStyle/>
          <a:p>
            <a:r>
              <a:rPr lang="en-US" dirty="0"/>
              <a:t>Light simulation</a:t>
            </a:r>
          </a:p>
        </p:txBody>
      </p:sp>
      <p:sp>
        <p:nvSpPr>
          <p:cNvPr id="3" name="Slide Number Placeholder 2">
            <a:extLst>
              <a:ext uri="{FF2B5EF4-FFF2-40B4-BE49-F238E27FC236}">
                <a16:creationId xmlns:a16="http://schemas.microsoft.com/office/drawing/2014/main" xmlns="" id="{E7D26C77-072A-4E93-87F7-5CE35438C182}"/>
              </a:ext>
            </a:extLst>
          </p:cNvPr>
          <p:cNvSpPr>
            <a:spLocks noGrp="1"/>
          </p:cNvSpPr>
          <p:nvPr>
            <p:ph type="sldNum" sz="quarter" idx="12"/>
          </p:nvPr>
        </p:nvSpPr>
        <p:spPr/>
        <p:txBody>
          <a:bodyPr/>
          <a:lstStyle/>
          <a:p>
            <a:fld id="{7B6CC4D6-176D-4020-9484-FACE48CDBCFB}" type="slidenum">
              <a:rPr lang="cs-CZ" smtClean="0"/>
              <a:t>15</a:t>
            </a:fld>
            <a:endParaRPr lang="cs-CZ" dirty="0"/>
          </a:p>
        </p:txBody>
      </p:sp>
      <p:sp>
        <p:nvSpPr>
          <p:cNvPr id="4" name="Footer Placeholder 3">
            <a:extLst>
              <a:ext uri="{FF2B5EF4-FFF2-40B4-BE49-F238E27FC236}">
                <a16:creationId xmlns:a16="http://schemas.microsoft.com/office/drawing/2014/main" xmlns="" id="{8C5DF291-D3A6-4A9A-A623-EC35C83F29C8}"/>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4">
            <a:extLst>
              <a:ext uri="{FF2B5EF4-FFF2-40B4-BE49-F238E27FC236}">
                <a16:creationId xmlns:a16="http://schemas.microsoft.com/office/drawing/2014/main" xmlns="" id="{B1E34B05-49EA-45FE-AD05-89762B974B3A}"/>
              </a:ext>
            </a:extLst>
          </p:cNvPr>
          <p:cNvGrpSpPr/>
          <p:nvPr/>
        </p:nvGrpSpPr>
        <p:grpSpPr>
          <a:xfrm>
            <a:off x="3599645" y="1912722"/>
            <a:ext cx="4286276" cy="476252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7" name="Volný tvar 5">
              <a:extLst>
                <a:ext uri="{FF2B5EF4-FFF2-40B4-BE49-F238E27FC236}">
                  <a16:creationId xmlns:a16="http://schemas.microsoft.com/office/drawing/2014/main" xmlns="" id="{2985BF08-DECB-4A62-B83A-7CC9EECADE9E}"/>
                </a:ext>
              </a:extLst>
            </p:cNvPr>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Volný tvar 6">
              <a:extLst>
                <a:ext uri="{FF2B5EF4-FFF2-40B4-BE49-F238E27FC236}">
                  <a16:creationId xmlns:a16="http://schemas.microsoft.com/office/drawing/2014/main" xmlns="" id="{A164FBB3-34CF-429C-84D7-DAE842945C85}"/>
                </a:ext>
              </a:extLst>
            </p:cNvPr>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9" name="Volný tvar 7">
              <a:extLst>
                <a:ext uri="{FF2B5EF4-FFF2-40B4-BE49-F238E27FC236}">
                  <a16:creationId xmlns:a16="http://schemas.microsoft.com/office/drawing/2014/main" xmlns="" id="{EDD6FADA-DD69-45A8-9ED9-522FB5687E1E}"/>
                </a:ext>
              </a:extLst>
            </p:cNvPr>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 name="Volný tvar 8">
              <a:extLst>
                <a:ext uri="{FF2B5EF4-FFF2-40B4-BE49-F238E27FC236}">
                  <a16:creationId xmlns:a16="http://schemas.microsoft.com/office/drawing/2014/main" xmlns="" id="{8264EF63-6819-4230-A6FC-D31110001877}"/>
                </a:ext>
              </a:extLst>
            </p:cNvPr>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1" name="Volný tvar 9">
              <a:extLst>
                <a:ext uri="{FF2B5EF4-FFF2-40B4-BE49-F238E27FC236}">
                  <a16:creationId xmlns:a16="http://schemas.microsoft.com/office/drawing/2014/main" xmlns="" id="{EA611EDE-B1D9-4638-A6C1-AC3CD5F3A4F4}"/>
                </a:ext>
              </a:extLst>
            </p:cNvPr>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2" name="Volný tvar 10">
              <a:extLst>
                <a:ext uri="{FF2B5EF4-FFF2-40B4-BE49-F238E27FC236}">
                  <a16:creationId xmlns:a16="http://schemas.microsoft.com/office/drawing/2014/main" xmlns="" id="{0A619DA9-663E-4091-AF93-9586B1BD7620}"/>
                </a:ext>
              </a:extLst>
            </p:cNvPr>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pic>
        <p:nvPicPr>
          <p:cNvPr id="13" name="Picture 7" descr="camera">
            <a:extLst>
              <a:ext uri="{FF2B5EF4-FFF2-40B4-BE49-F238E27FC236}">
                <a16:creationId xmlns:a16="http://schemas.microsoft.com/office/drawing/2014/main" xmlns="" id="{4EC89248-5831-436E-9F1E-FCF819690500}"/>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1398779" y="3443000"/>
            <a:ext cx="1322501" cy="136295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Cloud 40">
            <a:extLst>
              <a:ext uri="{FF2B5EF4-FFF2-40B4-BE49-F238E27FC236}">
                <a16:creationId xmlns:a16="http://schemas.microsoft.com/office/drawing/2014/main" xmlns="" id="{79536FD7-E3CE-401D-9324-CEE00198B6EF}"/>
              </a:ext>
            </a:extLst>
          </p:cNvPr>
          <p:cNvSpPr/>
          <p:nvPr/>
        </p:nvSpPr>
        <p:spPr>
          <a:xfrm rot="11100000">
            <a:off x="4925539" y="3801315"/>
            <a:ext cx="1832188" cy="1081049"/>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lIns="100727" tIns="50364" rIns="100727" bIns="50364" rtlCol="0" anchor="ctr"/>
          <a:lstStyle/>
          <a:p>
            <a:pPr algn="ctr"/>
            <a:endParaRPr lang="en-US" sz="1900">
              <a:solidFill>
                <a:schemeClr val="tx1"/>
              </a:solidFill>
            </a:endParaRPr>
          </a:p>
        </p:txBody>
      </p:sp>
      <p:sp>
        <p:nvSpPr>
          <p:cNvPr id="15" name="Volný tvar 18">
            <a:extLst>
              <a:ext uri="{FF2B5EF4-FFF2-40B4-BE49-F238E27FC236}">
                <a16:creationId xmlns:a16="http://schemas.microsoft.com/office/drawing/2014/main" xmlns="" id="{D9761E59-E405-4DF5-8F80-62072BB1C904}"/>
              </a:ext>
            </a:extLst>
          </p:cNvPr>
          <p:cNvSpPr/>
          <p:nvPr/>
        </p:nvSpPr>
        <p:spPr>
          <a:xfrm>
            <a:off x="2579169" y="2590962"/>
            <a:ext cx="4909873" cy="32353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6" name="Volný tvar 37">
            <a:extLst>
              <a:ext uri="{FF2B5EF4-FFF2-40B4-BE49-F238E27FC236}">
                <a16:creationId xmlns:a16="http://schemas.microsoft.com/office/drawing/2014/main" xmlns="" id="{440B94EC-4CF2-47CD-AE60-1880B87EB1F1}"/>
              </a:ext>
            </a:extLst>
          </p:cNvPr>
          <p:cNvSpPr/>
          <p:nvPr/>
        </p:nvSpPr>
        <p:spPr>
          <a:xfrm>
            <a:off x="2579167" y="2516206"/>
            <a:ext cx="3016268" cy="182563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7" name="Volný tvar 36">
            <a:extLst>
              <a:ext uri="{FF2B5EF4-FFF2-40B4-BE49-F238E27FC236}">
                <a16:creationId xmlns:a16="http://schemas.microsoft.com/office/drawing/2014/main" xmlns="" id="{19DCB1E2-4233-4EC3-A8A9-935AA1AB610F}"/>
              </a:ext>
            </a:extLst>
          </p:cNvPr>
          <p:cNvSpPr/>
          <p:nvPr/>
        </p:nvSpPr>
        <p:spPr>
          <a:xfrm>
            <a:off x="2579166" y="2516199"/>
            <a:ext cx="3413146" cy="3730648"/>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Tree>
    <p:extLst>
      <p:ext uri="{BB962C8B-B14F-4D97-AF65-F5344CB8AC3E}">
        <p14:creationId xmlns:p14="http://schemas.microsoft.com/office/powerpoint/2010/main" val="21906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Rendering = (forward) light simulation</a:t>
            </a:r>
          </a:p>
        </p:txBody>
      </p:sp>
      <p:sp>
        <p:nvSpPr>
          <p:cNvPr id="3" name="Slide Number Placeholder 2"/>
          <p:cNvSpPr>
            <a:spLocks noGrp="1"/>
          </p:cNvSpPr>
          <p:nvPr>
            <p:ph type="sldNum" sz="quarter" idx="12"/>
          </p:nvPr>
        </p:nvSpPr>
        <p:spPr/>
        <p:txBody>
          <a:bodyPr/>
          <a:lstStyle/>
          <a:p>
            <a:fld id="{7B6CC4D6-176D-4020-9484-FACE48CDBCFB}" type="slidenum">
              <a:rPr lang="cs-CZ" smtClean="0"/>
              <a:t>16</a:t>
            </a:fld>
            <a:endParaRPr lang="cs-CZ" dirty="0"/>
          </a:p>
        </p:txBody>
      </p:sp>
      <p:sp>
        <p:nvSpPr>
          <p:cNvPr id="4" name="Footer Placeholder 3"/>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5"/>
          <p:cNvGrpSpPr/>
          <p:nvPr/>
        </p:nvGrpSpPr>
        <p:grpSpPr>
          <a:xfrm>
            <a:off x="1320648" y="1695297"/>
            <a:ext cx="8077994" cy="3691071"/>
            <a:chOff x="168184" y="1295400"/>
            <a:chExt cx="8807647" cy="4024471"/>
          </a:xfrm>
        </p:grpSpPr>
        <p:sp>
          <p:nvSpPr>
            <p:cNvPr id="7" name="Rounded Rectangle 5"/>
            <p:cNvSpPr/>
            <p:nvPr/>
          </p:nvSpPr>
          <p:spPr bwMode="auto">
            <a:xfrm>
              <a:off x="168184" y="1295400"/>
              <a:ext cx="38764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defTabSz="913682" eaLnBrk="0" hangingPunct="0"/>
              <a:r>
                <a:rPr lang="en-US" sz="2900" b="1" dirty="0">
                  <a:solidFill>
                    <a:schemeClr val="tx2"/>
                  </a:solidFill>
                  <a:latin typeface="Corbel" panose="020B0503020204020204" pitchFamily="34" charset="0"/>
                </a:rPr>
                <a:t>3D scene</a:t>
              </a:r>
            </a:p>
          </p:txBody>
        </p:sp>
        <p:sp>
          <p:nvSpPr>
            <p:cNvPr id="8" name="Rounded Rectangle 6"/>
            <p:cNvSpPr/>
            <p:nvPr/>
          </p:nvSpPr>
          <p:spPr bwMode="auto">
            <a:xfrm>
              <a:off x="5020855" y="1295400"/>
              <a:ext cx="39549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eaLnBrk="0" hangingPunct="0"/>
              <a:r>
                <a:rPr lang="cs-CZ" sz="2900" b="1" dirty="0">
                  <a:solidFill>
                    <a:schemeClr val="tx2"/>
                  </a:solidFill>
                  <a:latin typeface="Corbel" panose="020B0503020204020204" pitchFamily="34" charset="0"/>
                </a:rPr>
                <a:t>Image</a:t>
              </a:r>
              <a:endParaRPr lang="en-US" sz="2900" b="1" dirty="0">
                <a:solidFill>
                  <a:schemeClr val="tx2"/>
                </a:solidFill>
                <a:latin typeface="Corbel" panose="020B0503020204020204" pitchFamily="34" charset="0"/>
              </a:endParaRPr>
            </a:p>
          </p:txBody>
        </p:sp>
        <p:grpSp>
          <p:nvGrpSpPr>
            <p:cNvPr id="9" name="Skupina 8"/>
            <p:cNvGrpSpPr/>
            <p:nvPr/>
          </p:nvGrpSpPr>
          <p:grpSpPr>
            <a:xfrm>
              <a:off x="168184" y="2420888"/>
              <a:ext cx="8807647" cy="2898983"/>
              <a:chOff x="154086" y="1405625"/>
              <a:chExt cx="8807647" cy="2174237"/>
            </a:xfrm>
            <a:effectLst/>
          </p:grpSpPr>
          <p:sp>
            <p:nvSpPr>
              <p:cNvPr id="10" name="Right Arrow 7"/>
              <p:cNvSpPr/>
              <p:nvPr/>
            </p:nvSpPr>
            <p:spPr bwMode="auto">
              <a:xfrm>
                <a:off x="4229334" y="2226043"/>
                <a:ext cx="609600" cy="533400"/>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58" y="1413938"/>
                <a:ext cx="3954975" cy="215761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6" y="1405625"/>
                <a:ext cx="3876476" cy="2174237"/>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163163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3D PRINTING &amp; APPEARANCE FABRICATION</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17</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1829168065"/>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2313C-76BE-49FD-9A61-6A87E29BED24}"/>
              </a:ext>
            </a:extLst>
          </p:cNvPr>
          <p:cNvSpPr>
            <a:spLocks noGrp="1"/>
          </p:cNvSpPr>
          <p:nvPr>
            <p:ph type="title"/>
          </p:nvPr>
        </p:nvSpPr>
        <p:spPr/>
        <p:txBody>
          <a:bodyPr/>
          <a:lstStyle/>
          <a:p>
            <a:r>
              <a:rPr lang="en-US" dirty="0"/>
              <a:t>3D printing</a:t>
            </a:r>
          </a:p>
        </p:txBody>
      </p:sp>
      <p:sp>
        <p:nvSpPr>
          <p:cNvPr id="3" name="Slide Number Placeholder 2">
            <a:extLst>
              <a:ext uri="{FF2B5EF4-FFF2-40B4-BE49-F238E27FC236}">
                <a16:creationId xmlns:a16="http://schemas.microsoft.com/office/drawing/2014/main" xmlns="" id="{AC4FFC1C-FBAB-4EC1-B811-F6743FA9B0D5}"/>
              </a:ext>
            </a:extLst>
          </p:cNvPr>
          <p:cNvSpPr>
            <a:spLocks noGrp="1"/>
          </p:cNvSpPr>
          <p:nvPr>
            <p:ph type="sldNum" sz="quarter" idx="12"/>
          </p:nvPr>
        </p:nvSpPr>
        <p:spPr/>
        <p:txBody>
          <a:bodyPr/>
          <a:lstStyle/>
          <a:p>
            <a:fld id="{7B6CC4D6-176D-4020-9484-FACE48CDBCFB}" type="slidenum">
              <a:rPr lang="cs-CZ" smtClean="0"/>
              <a:t>18</a:t>
            </a:fld>
            <a:endParaRPr lang="cs-CZ" dirty="0"/>
          </a:p>
        </p:txBody>
      </p:sp>
      <p:sp>
        <p:nvSpPr>
          <p:cNvPr id="4" name="Footer Placeholder 3">
            <a:extLst>
              <a:ext uri="{FF2B5EF4-FFF2-40B4-BE49-F238E27FC236}">
                <a16:creationId xmlns:a16="http://schemas.microsoft.com/office/drawing/2014/main" xmlns="" id="{1F197807-EC27-40CA-9245-5C650B0CF1E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23C0B5FD-1216-462D-BEAB-98EBA8B7CD04}"/>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xmlns="" id="{68908A55-D57D-4D65-ADE8-AE8325C12724}"/>
              </a:ext>
            </a:extLst>
          </p:cNvPr>
          <p:cNvGrpSpPr/>
          <p:nvPr/>
        </p:nvGrpSpPr>
        <p:grpSpPr>
          <a:xfrm>
            <a:off x="523900" y="1223492"/>
            <a:ext cx="9644016" cy="5895496"/>
            <a:chOff x="197562" y="519113"/>
            <a:chExt cx="8748876" cy="5348287"/>
          </a:xfrm>
        </p:grpSpPr>
        <p:sp>
          <p:nvSpPr>
            <p:cNvPr id="7" name="Content Placeholder 2">
              <a:extLst>
                <a:ext uri="{FF2B5EF4-FFF2-40B4-BE49-F238E27FC236}">
                  <a16:creationId xmlns:a16="http://schemas.microsoft.com/office/drawing/2014/main" xmlns="" id="{39105620-12EA-468C-ACF4-D3D328DF8658}"/>
                </a:ext>
              </a:extLst>
            </p:cNvPr>
            <p:cNvSpPr txBox="1">
              <a:spLocks/>
            </p:cNvSpPr>
            <p:nvPr/>
          </p:nvSpPr>
          <p:spPr>
            <a:xfrm>
              <a:off x="778908" y="1747832"/>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prosthetics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8" name="Picture 2">
              <a:extLst>
                <a:ext uri="{FF2B5EF4-FFF2-40B4-BE49-F238E27FC236}">
                  <a16:creationId xmlns:a16="http://schemas.microsoft.com/office/drawing/2014/main" xmlns="" id="{0A59531D-A1CB-4F19-A6A7-A2371B4B0F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3333"/>
            <a:stretch/>
          </p:blipFill>
          <p:spPr bwMode="auto">
            <a:xfrm>
              <a:off x="1105977" y="519113"/>
              <a:ext cx="103885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xmlns="" id="{0ACA6A18-9D81-480D-9FC5-E8722D01D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278" y="519113"/>
              <a:ext cx="144518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xmlns="" id="{0253008D-6737-4827-9ADF-8453CF8B6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20" y="519113"/>
              <a:ext cx="122372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xmlns="" id="{EA82B5AF-AADF-4030-8D98-FA4AE27F3C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952" y="519113"/>
              <a:ext cx="78600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6">
              <a:extLst>
                <a:ext uri="{FF2B5EF4-FFF2-40B4-BE49-F238E27FC236}">
                  <a16:creationId xmlns:a16="http://schemas.microsoft.com/office/drawing/2014/main" xmlns="" id="{5CEDA05C-2677-4962-9338-BEFAD85076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9712" y="4267201"/>
              <a:ext cx="1828799"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8">
              <a:extLst>
                <a:ext uri="{FF2B5EF4-FFF2-40B4-BE49-F238E27FC236}">
                  <a16:creationId xmlns:a16="http://schemas.microsoft.com/office/drawing/2014/main" xmlns="" id="{C7F46931-7795-45BF-9FBC-BDA670A6E7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73" r="19909"/>
            <a:stretch/>
          </p:blipFill>
          <p:spPr bwMode="auto">
            <a:xfrm>
              <a:off x="7267326" y="4267200"/>
              <a:ext cx="1298112"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9">
              <a:extLst>
                <a:ext uri="{FF2B5EF4-FFF2-40B4-BE49-F238E27FC236}">
                  <a16:creationId xmlns:a16="http://schemas.microsoft.com/office/drawing/2014/main" xmlns="" id="{14690A59-669B-4581-AAE9-F6CDCEADE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546" y="2393156"/>
              <a:ext cx="1163780" cy="1219198"/>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11">
              <a:extLst>
                <a:ext uri="{FF2B5EF4-FFF2-40B4-BE49-F238E27FC236}">
                  <a16:creationId xmlns:a16="http://schemas.microsoft.com/office/drawing/2014/main" xmlns="" id="{44AD3A60-2205-4FE8-A364-C4164D88F2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433" y="2393156"/>
              <a:ext cx="1740567"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12">
              <a:extLst>
                <a:ext uri="{FF2B5EF4-FFF2-40B4-BE49-F238E27FC236}">
                  <a16:creationId xmlns:a16="http://schemas.microsoft.com/office/drawing/2014/main" xmlns="" id="{DDB46B36-4ACF-417C-BBEA-E465954C0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2393156"/>
              <a:ext cx="1821738"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7">
              <a:extLst>
                <a:ext uri="{FF2B5EF4-FFF2-40B4-BE49-F238E27FC236}">
                  <a16:creationId xmlns:a16="http://schemas.microsoft.com/office/drawing/2014/main" xmlns="" id="{13F7CF76-26DA-4E0F-BBD1-1601275E7E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4267201"/>
              <a:ext cx="1257300"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13">
              <a:extLst>
                <a:ext uri="{FF2B5EF4-FFF2-40B4-BE49-F238E27FC236}">
                  <a16:creationId xmlns:a16="http://schemas.microsoft.com/office/drawing/2014/main" xmlns="" id="{68536C12-7E17-4F80-BE42-832BD349F9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2046" y="4267201"/>
              <a:ext cx="1396323"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Content Placeholder 2">
              <a:extLst>
                <a:ext uri="{FF2B5EF4-FFF2-40B4-BE49-F238E27FC236}">
                  <a16:creationId xmlns:a16="http://schemas.microsoft.com/office/drawing/2014/main" xmlns="" id="{FE4B391A-BADB-4414-9B48-518050A05F79}"/>
                </a:ext>
              </a:extLst>
            </p:cNvPr>
            <p:cNvSpPr txBox="1">
              <a:spLocks/>
            </p:cNvSpPr>
            <p:nvPr/>
          </p:nvSpPr>
          <p:spPr>
            <a:xfrm>
              <a:off x="5005950" y="1747832"/>
              <a:ext cx="3940488"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auto &amp; aero</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0" name="Content Placeholder 2">
              <a:extLst>
                <a:ext uri="{FF2B5EF4-FFF2-40B4-BE49-F238E27FC236}">
                  <a16:creationId xmlns:a16="http://schemas.microsoft.com/office/drawing/2014/main" xmlns="" id="{715EFAE9-B09B-47C3-A1A4-B2423AF9BA7E}"/>
                </a:ext>
              </a:extLst>
            </p:cNvPr>
            <p:cNvSpPr txBox="1">
              <a:spLocks/>
            </p:cNvSpPr>
            <p:nvPr/>
          </p:nvSpPr>
          <p:spPr>
            <a:xfrm>
              <a:off x="807162" y="3612355"/>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prototyping</a:t>
              </a:r>
              <a:endParaRPr lang="en-US" sz="17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1" name="Content Placeholder 2">
              <a:extLst>
                <a:ext uri="{FF2B5EF4-FFF2-40B4-BE49-F238E27FC236}">
                  <a16:creationId xmlns:a16="http://schemas.microsoft.com/office/drawing/2014/main" xmlns="" id="{5A292C1C-6492-461B-A0B5-D28E6D63EFA4}"/>
                </a:ext>
              </a:extLst>
            </p:cNvPr>
            <p:cNvSpPr txBox="1">
              <a:spLocks/>
            </p:cNvSpPr>
            <p:nvPr/>
          </p:nvSpPr>
          <p:spPr>
            <a:xfrm>
              <a:off x="5170254" y="3614734"/>
              <a:ext cx="35475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utility items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2" name="Content Placeholder 2">
              <a:extLst>
                <a:ext uri="{FF2B5EF4-FFF2-40B4-BE49-F238E27FC236}">
                  <a16:creationId xmlns:a16="http://schemas.microsoft.com/office/drawing/2014/main" xmlns="" id="{E6E82123-0EC9-4A87-BD0D-5956FB49A0C6}"/>
                </a:ext>
              </a:extLst>
            </p:cNvPr>
            <p:cNvSpPr txBox="1">
              <a:spLocks/>
            </p:cNvSpPr>
            <p:nvPr/>
          </p:nvSpPr>
          <p:spPr>
            <a:xfrm>
              <a:off x="197562" y="5486400"/>
              <a:ext cx="4405476"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learning</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3" name="Content Placeholder 2">
              <a:extLst>
                <a:ext uri="{FF2B5EF4-FFF2-40B4-BE49-F238E27FC236}">
                  <a16:creationId xmlns:a16="http://schemas.microsoft.com/office/drawing/2014/main" xmlns="" id="{F3AA1432-6EFD-4539-8575-6E75E83675EE}"/>
                </a:ext>
              </a:extLst>
            </p:cNvPr>
            <p:cNvSpPr txBox="1">
              <a:spLocks/>
            </p:cNvSpPr>
            <p:nvPr/>
          </p:nvSpPr>
          <p:spPr>
            <a:xfrm>
              <a:off x="5322654" y="5486400"/>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fashion &amp; art</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24" name="Picture 14">
              <a:extLst>
                <a:ext uri="{FF2B5EF4-FFF2-40B4-BE49-F238E27FC236}">
                  <a16:creationId xmlns:a16="http://schemas.microsoft.com/office/drawing/2014/main" xmlns="" id="{4A63D5FF-5189-4BB5-80AD-EA4CA7BE21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6878" y="2393156"/>
              <a:ext cx="1450625" cy="12215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34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3954F-DB09-4582-A05F-43F24213FAE8}"/>
              </a:ext>
            </a:extLst>
          </p:cNvPr>
          <p:cNvSpPr>
            <a:spLocks noGrp="1"/>
          </p:cNvSpPr>
          <p:nvPr>
            <p:ph type="title"/>
          </p:nvPr>
        </p:nvSpPr>
        <p:spPr/>
        <p:txBody>
          <a:bodyPr/>
          <a:lstStyle/>
          <a:p>
            <a:r>
              <a:rPr lang="en-US" dirty="0"/>
              <a:t>Multi-colored 3D prints</a:t>
            </a:r>
          </a:p>
        </p:txBody>
      </p:sp>
      <p:sp>
        <p:nvSpPr>
          <p:cNvPr id="3" name="Slide Number Placeholder 2">
            <a:extLst>
              <a:ext uri="{FF2B5EF4-FFF2-40B4-BE49-F238E27FC236}">
                <a16:creationId xmlns:a16="http://schemas.microsoft.com/office/drawing/2014/main" xmlns="" id="{29BB3466-3221-41B4-ADB9-961CE7AFB77A}"/>
              </a:ext>
            </a:extLst>
          </p:cNvPr>
          <p:cNvSpPr>
            <a:spLocks noGrp="1"/>
          </p:cNvSpPr>
          <p:nvPr>
            <p:ph type="sldNum" sz="quarter" idx="12"/>
          </p:nvPr>
        </p:nvSpPr>
        <p:spPr/>
        <p:txBody>
          <a:bodyPr/>
          <a:lstStyle/>
          <a:p>
            <a:fld id="{7B6CC4D6-176D-4020-9484-FACE48CDBCFB}" type="slidenum">
              <a:rPr lang="cs-CZ" smtClean="0"/>
              <a:t>19</a:t>
            </a:fld>
            <a:endParaRPr lang="cs-CZ" dirty="0"/>
          </a:p>
        </p:txBody>
      </p:sp>
      <p:sp>
        <p:nvSpPr>
          <p:cNvPr id="4" name="Footer Placeholder 3">
            <a:extLst>
              <a:ext uri="{FF2B5EF4-FFF2-40B4-BE49-F238E27FC236}">
                <a16:creationId xmlns:a16="http://schemas.microsoft.com/office/drawing/2014/main" xmlns="" id="{CE9B1775-A8F0-499E-A493-AEC448292BA7}"/>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9" name="Picture 8">
            <a:extLst>
              <a:ext uri="{FF2B5EF4-FFF2-40B4-BE49-F238E27FC236}">
                <a16:creationId xmlns:a16="http://schemas.microsoft.com/office/drawing/2014/main" xmlns="" id="{86B9471E-B4E3-441A-BCAF-25E53CF1F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3" y="0"/>
            <a:ext cx="10120047" cy="7559675"/>
          </a:xfrm>
          <a:prstGeom prst="rect">
            <a:avLst/>
          </a:prstGeom>
        </p:spPr>
      </p:pic>
      <p:sp>
        <p:nvSpPr>
          <p:cNvPr id="10" name="Rectangle 9">
            <a:extLst>
              <a:ext uri="{FF2B5EF4-FFF2-40B4-BE49-F238E27FC236}">
                <a16:creationId xmlns:a16="http://schemas.microsoft.com/office/drawing/2014/main" xmlns="" id="{3E98B2AA-658C-409D-AC44-17DB9A887224}"/>
              </a:ext>
            </a:extLst>
          </p:cNvPr>
          <p:cNvSpPr/>
          <p:nvPr/>
        </p:nvSpPr>
        <p:spPr>
          <a:xfrm>
            <a:off x="6499066" y="6974902"/>
            <a:ext cx="4106783" cy="584753"/>
          </a:xfrm>
          <a:prstGeom prst="rect">
            <a:avLst/>
          </a:prstGeom>
        </p:spPr>
        <p:txBody>
          <a:bodyPr wrap="none" lIns="91417" tIns="45709" rIns="91417" bIns="45709">
            <a:spAutoFit/>
          </a:bodyPr>
          <a:lstStyle/>
          <a:p>
            <a:r>
              <a:rPr lang="en-US" sz="3200" dirty="0">
                <a:latin typeface="Corbel" panose="020B0503020204020204" pitchFamily="34" charset="0"/>
              </a:rPr>
              <a:t>Stratasys J750 full color</a:t>
            </a:r>
          </a:p>
        </p:txBody>
      </p:sp>
    </p:spTree>
    <p:extLst>
      <p:ext uri="{BB962C8B-B14F-4D97-AF65-F5344CB8AC3E}">
        <p14:creationId xmlns:p14="http://schemas.microsoft.com/office/powerpoint/2010/main" val="16420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AGENDA</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2</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24328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20</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7" name="Content Placeholder 6">
            <a:extLst>
              <a:ext uri="{FF2B5EF4-FFF2-40B4-BE49-F238E27FC236}">
                <a16:creationId xmlns:a16="http://schemas.microsoft.com/office/drawing/2014/main" xmlns="" id="{0364047E-C55B-4AC7-ADF9-2F48059A00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090" y="2349500"/>
            <a:ext cx="5715000" cy="3571875"/>
          </a:xfrm>
        </p:spPr>
      </p:pic>
    </p:spTree>
    <p:extLst>
      <p:ext uri="{BB962C8B-B14F-4D97-AF65-F5344CB8AC3E}">
        <p14:creationId xmlns:p14="http://schemas.microsoft.com/office/powerpoint/2010/main" val="175017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21</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xmlns="" id="{00851B4B-721A-40CC-8950-1511A89723B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xmlns="" id="{559A2DC9-A69D-465E-BAA6-9AE0E2F60DE0}"/>
              </a:ext>
            </a:extLst>
          </p:cNvPr>
          <p:cNvPicPr>
            <a:picLocks noChangeAspect="1"/>
          </p:cNvPicPr>
          <p:nvPr/>
        </p:nvPicPr>
        <p:blipFill>
          <a:blip r:embed="rId2"/>
          <a:stretch>
            <a:fillRect/>
          </a:stretch>
        </p:blipFill>
        <p:spPr>
          <a:xfrm>
            <a:off x="2488408" y="2112962"/>
            <a:ext cx="5715000" cy="3333751"/>
          </a:xfrm>
          <a:prstGeom prst="rect">
            <a:avLst/>
          </a:prstGeom>
        </p:spPr>
      </p:pic>
    </p:spTree>
    <p:extLst>
      <p:ext uri="{BB962C8B-B14F-4D97-AF65-F5344CB8AC3E}">
        <p14:creationId xmlns:p14="http://schemas.microsoft.com/office/powerpoint/2010/main" val="33490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EB4A8-CCEF-45A4-819E-D913CD5DB937}"/>
              </a:ext>
            </a:extLst>
          </p:cNvPr>
          <p:cNvSpPr>
            <a:spLocks noGrp="1"/>
          </p:cNvSpPr>
          <p:nvPr>
            <p:ph type="title"/>
          </p:nvPr>
        </p:nvSpPr>
        <p:spPr/>
        <p:txBody>
          <a:bodyPr/>
          <a:lstStyle/>
          <a:p>
            <a:r>
              <a:rPr lang="en-US" dirty="0"/>
              <a:t>Does the 3D printed sushi look like </a:t>
            </a:r>
            <a:r>
              <a:rPr lang="en-US" u="sng" dirty="0"/>
              <a:t>real</a:t>
            </a:r>
            <a:r>
              <a:rPr lang="en-US" dirty="0"/>
              <a:t> sushi?</a:t>
            </a:r>
          </a:p>
        </p:txBody>
      </p:sp>
      <p:sp>
        <p:nvSpPr>
          <p:cNvPr id="3" name="Slide Number Placeholder 2">
            <a:extLst>
              <a:ext uri="{FF2B5EF4-FFF2-40B4-BE49-F238E27FC236}">
                <a16:creationId xmlns:a16="http://schemas.microsoft.com/office/drawing/2014/main" xmlns="" id="{9535B81F-C7A4-465F-992E-AAA4180A0FC4}"/>
              </a:ext>
            </a:extLst>
          </p:cNvPr>
          <p:cNvSpPr>
            <a:spLocks noGrp="1"/>
          </p:cNvSpPr>
          <p:nvPr>
            <p:ph type="sldNum" sz="quarter" idx="12"/>
          </p:nvPr>
        </p:nvSpPr>
        <p:spPr/>
        <p:txBody>
          <a:bodyPr/>
          <a:lstStyle/>
          <a:p>
            <a:fld id="{7B6CC4D6-176D-4020-9484-FACE48CDBCFB}" type="slidenum">
              <a:rPr lang="cs-CZ" smtClean="0"/>
              <a:t>22</a:t>
            </a:fld>
            <a:endParaRPr lang="cs-CZ" dirty="0"/>
          </a:p>
        </p:txBody>
      </p:sp>
      <p:sp>
        <p:nvSpPr>
          <p:cNvPr id="4" name="Footer Placeholder 3">
            <a:extLst>
              <a:ext uri="{FF2B5EF4-FFF2-40B4-BE49-F238E27FC236}">
                <a16:creationId xmlns:a16="http://schemas.microsoft.com/office/drawing/2014/main" xmlns=""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xmlns="" id="{00851B4B-721A-40CC-8950-1511A89723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A76B23B4-5478-4F20-A002-CBD26BCED5E4}"/>
              </a:ext>
            </a:extLst>
          </p:cNvPr>
          <p:cNvPicPr>
            <a:picLocks noChangeAspect="1"/>
          </p:cNvPicPr>
          <p:nvPr/>
        </p:nvPicPr>
        <p:blipFill>
          <a:blip r:embed="rId2"/>
          <a:stretch>
            <a:fillRect/>
          </a:stretch>
        </p:blipFill>
        <p:spPr>
          <a:xfrm>
            <a:off x="258679" y="2348122"/>
            <a:ext cx="5076825" cy="3429000"/>
          </a:xfrm>
          <a:prstGeom prst="rect">
            <a:avLst/>
          </a:prstGeom>
        </p:spPr>
      </p:pic>
      <p:pic>
        <p:nvPicPr>
          <p:cNvPr id="8" name="Picture 7">
            <a:extLst>
              <a:ext uri="{FF2B5EF4-FFF2-40B4-BE49-F238E27FC236}">
                <a16:creationId xmlns:a16="http://schemas.microsoft.com/office/drawing/2014/main" xmlns="" id="{FDA189A8-E6F1-4F67-A475-C1ACF9904992}"/>
              </a:ext>
            </a:extLst>
          </p:cNvPr>
          <p:cNvPicPr>
            <a:picLocks noChangeAspect="1"/>
          </p:cNvPicPr>
          <p:nvPr/>
        </p:nvPicPr>
        <p:blipFill rotWithShape="1">
          <a:blip r:embed="rId3">
            <a:extLst>
              <a:ext uri="{28A0092B-C50C-407E-A947-70E740481C1C}">
                <a14:useLocalDpi xmlns:a14="http://schemas.microsoft.com/office/drawing/2010/main" val="0"/>
              </a:ext>
            </a:extLst>
          </a:blip>
          <a:srcRect r="30664" b="16339"/>
          <a:stretch/>
        </p:blipFill>
        <p:spPr>
          <a:xfrm>
            <a:off x="5499714" y="2348123"/>
            <a:ext cx="4736486" cy="3429000"/>
          </a:xfrm>
          <a:prstGeom prst="rect">
            <a:avLst/>
          </a:prstGeom>
        </p:spPr>
      </p:pic>
    </p:spTree>
    <p:extLst>
      <p:ext uri="{BB962C8B-B14F-4D97-AF65-F5344CB8AC3E}">
        <p14:creationId xmlns:p14="http://schemas.microsoft.com/office/powerpoint/2010/main" val="9895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788B4-71C2-4244-9372-849F5F1400BB}"/>
              </a:ext>
            </a:extLst>
          </p:cNvPr>
          <p:cNvSpPr>
            <a:spLocks noGrp="1"/>
          </p:cNvSpPr>
          <p:nvPr>
            <p:ph type="title"/>
          </p:nvPr>
        </p:nvSpPr>
        <p:spPr/>
        <p:txBody>
          <a:bodyPr/>
          <a:lstStyle/>
          <a:p>
            <a:r>
              <a:rPr lang="en-US" dirty="0"/>
              <a:t>New problem: “Realistic appearance fabrication”</a:t>
            </a:r>
          </a:p>
        </p:txBody>
      </p:sp>
      <p:sp>
        <p:nvSpPr>
          <p:cNvPr id="3" name="Slide Number Placeholder 2">
            <a:extLst>
              <a:ext uri="{FF2B5EF4-FFF2-40B4-BE49-F238E27FC236}">
                <a16:creationId xmlns:a16="http://schemas.microsoft.com/office/drawing/2014/main" xmlns="" id="{D119AB4C-3711-4CE6-A227-7C5DAD5DF7BE}"/>
              </a:ext>
            </a:extLst>
          </p:cNvPr>
          <p:cNvSpPr>
            <a:spLocks noGrp="1"/>
          </p:cNvSpPr>
          <p:nvPr>
            <p:ph type="sldNum" sz="quarter" idx="12"/>
          </p:nvPr>
        </p:nvSpPr>
        <p:spPr/>
        <p:txBody>
          <a:bodyPr/>
          <a:lstStyle/>
          <a:p>
            <a:fld id="{7B6CC4D6-176D-4020-9484-FACE48CDBCFB}" type="slidenum">
              <a:rPr lang="cs-CZ" smtClean="0"/>
              <a:t>23</a:t>
            </a:fld>
            <a:endParaRPr lang="cs-CZ" dirty="0"/>
          </a:p>
        </p:txBody>
      </p:sp>
      <p:sp>
        <p:nvSpPr>
          <p:cNvPr id="4" name="Footer Placeholder 3">
            <a:extLst>
              <a:ext uri="{FF2B5EF4-FFF2-40B4-BE49-F238E27FC236}">
                <a16:creationId xmlns:a16="http://schemas.microsoft.com/office/drawing/2014/main" xmlns="" id="{CA57609D-B4E1-41AC-94DA-47D560BB01E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9602A83D-1C89-4917-B895-CD5F5A5FF83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70FAD9C2-9E97-49AF-AA23-3141F61EE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07" y="1404937"/>
            <a:ext cx="8890000" cy="5334000"/>
          </a:xfrm>
          <a:prstGeom prst="rect">
            <a:avLst/>
          </a:prstGeom>
        </p:spPr>
      </p:pic>
    </p:spTree>
    <p:extLst>
      <p:ext uri="{BB962C8B-B14F-4D97-AF65-F5344CB8AC3E}">
        <p14:creationId xmlns:p14="http://schemas.microsoft.com/office/powerpoint/2010/main" val="28529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t>24</a:t>
            </a:fld>
            <a:endParaRPr lang="cs-CZ" dirty="0"/>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8" name="Picture 7">
            <a:extLst>
              <a:ext uri="{FF2B5EF4-FFF2-40B4-BE49-F238E27FC236}">
                <a16:creationId xmlns:a16="http://schemas.microsoft.com/office/drawing/2014/main" xmlns=""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1" y="2738436"/>
            <a:ext cx="1989645" cy="1699736"/>
          </a:xfrm>
          <a:prstGeom prst="rect">
            <a:avLst/>
          </a:prstGeom>
        </p:spPr>
      </p:pic>
      <p:sp>
        <p:nvSpPr>
          <p:cNvPr id="9" name="Right Arrow 7">
            <a:extLst>
              <a:ext uri="{FF2B5EF4-FFF2-40B4-BE49-F238E27FC236}">
                <a16:creationId xmlns:a16="http://schemas.microsoft.com/office/drawing/2014/main" xmlns=""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6" name="Picture 15">
            <a:extLst>
              <a:ext uri="{FF2B5EF4-FFF2-40B4-BE49-F238E27FC236}">
                <a16:creationId xmlns:a16="http://schemas.microsoft.com/office/drawing/2014/main" xmlns=""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47" y="2738436"/>
            <a:ext cx="1989645" cy="1699736"/>
          </a:xfrm>
          <a:prstGeom prst="rect">
            <a:avLst/>
          </a:prstGeom>
        </p:spPr>
      </p:pic>
      <p:sp>
        <p:nvSpPr>
          <p:cNvPr id="17" name="Right Arrow 7">
            <a:extLst>
              <a:ext uri="{FF2B5EF4-FFF2-40B4-BE49-F238E27FC236}">
                <a16:creationId xmlns:a16="http://schemas.microsoft.com/office/drawing/2014/main" xmlns=""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3035236" y="3107159"/>
            <a:ext cx="2105017" cy="984863"/>
          </a:xfrm>
          <a:prstGeom prst="rect">
            <a:avLst/>
          </a:prstGeom>
          <a:noFill/>
        </p:spPr>
        <p:txBody>
          <a:bodyPr wrap="none" lIns="91417" tIns="45709" rIns="91417" bIns="45709" rtlCol="0">
            <a:spAutoFit/>
          </a:bodyPr>
          <a:lstStyle/>
          <a:p>
            <a:pPr algn="ctr"/>
            <a:r>
              <a:rPr lang="en-US" sz="2900" dirty="0"/>
              <a:t>Some sort of</a:t>
            </a:r>
          </a:p>
          <a:p>
            <a:pPr algn="ctr"/>
            <a:r>
              <a:rPr lang="en-US" sz="2900" dirty="0"/>
              <a:t>processing</a:t>
            </a:r>
          </a:p>
        </p:txBody>
      </p:sp>
      <p:sp>
        <p:nvSpPr>
          <p:cNvPr id="19" name="TextBox 18">
            <a:extLst>
              <a:ext uri="{FF2B5EF4-FFF2-40B4-BE49-F238E27FC236}">
                <a16:creationId xmlns:a16="http://schemas.microsoft.com/office/drawing/2014/main" xmlns="" id="{2D372171-545E-4621-8880-0FE5B94345DE}"/>
              </a:ext>
            </a:extLst>
          </p:cNvPr>
          <p:cNvSpPr txBox="1"/>
          <p:nvPr/>
        </p:nvSpPr>
        <p:spPr>
          <a:xfrm>
            <a:off x="3547631" y="1187648"/>
            <a:ext cx="1082301" cy="2416024"/>
          </a:xfrm>
          <a:prstGeom prst="rect">
            <a:avLst/>
          </a:prstGeom>
          <a:noFill/>
        </p:spPr>
        <p:txBody>
          <a:bodyPr wrap="none" lIns="91417" tIns="45709" rIns="91417" bIns="45709" rtlCol="0">
            <a:spAutoFit/>
          </a:bodyPr>
          <a:lstStyle/>
          <a:p>
            <a:r>
              <a:rPr lang="en-US" sz="15100" b="1" dirty="0">
                <a:solidFill>
                  <a:schemeClr val="bg2"/>
                </a:solidFill>
              </a:rPr>
              <a:t>?</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spTree>
    <p:extLst>
      <p:ext uri="{BB962C8B-B14F-4D97-AF65-F5344CB8AC3E}">
        <p14:creationId xmlns:p14="http://schemas.microsoft.com/office/powerpoint/2010/main" val="5152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SCATTERING-AWARE TEXTRURE REPRODUCTION IN 3D PRINTING</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25</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328556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53F2B-44B4-4623-BCEE-0E115F2532FA}"/>
              </a:ext>
            </a:extLst>
          </p:cNvPr>
          <p:cNvSpPr>
            <a:spLocks noGrp="1"/>
          </p:cNvSpPr>
          <p:nvPr>
            <p:ph type="title"/>
          </p:nvPr>
        </p:nvSpPr>
        <p:spPr/>
        <p:txBody>
          <a:bodyPr/>
          <a:lstStyle/>
          <a:p>
            <a:r>
              <a:rPr lang="en-US" dirty="0"/>
              <a:t>Textured 3D prints</a:t>
            </a:r>
          </a:p>
        </p:txBody>
      </p:sp>
      <p:sp>
        <p:nvSpPr>
          <p:cNvPr id="3" name="Slide Number Placeholder 2">
            <a:extLst>
              <a:ext uri="{FF2B5EF4-FFF2-40B4-BE49-F238E27FC236}">
                <a16:creationId xmlns:a16="http://schemas.microsoft.com/office/drawing/2014/main" xmlns="" id="{79D2D01C-6CCF-4F44-B713-93B47D316B86}"/>
              </a:ext>
            </a:extLst>
          </p:cNvPr>
          <p:cNvSpPr>
            <a:spLocks noGrp="1"/>
          </p:cNvSpPr>
          <p:nvPr>
            <p:ph type="sldNum" sz="quarter" idx="12"/>
          </p:nvPr>
        </p:nvSpPr>
        <p:spPr/>
        <p:txBody>
          <a:bodyPr/>
          <a:lstStyle/>
          <a:p>
            <a:fld id="{7B6CC4D6-176D-4020-9484-FACE48CDBCFB}" type="slidenum">
              <a:rPr lang="cs-CZ" smtClean="0"/>
              <a:t>26</a:t>
            </a:fld>
            <a:endParaRPr lang="cs-CZ" dirty="0"/>
          </a:p>
        </p:txBody>
      </p:sp>
      <p:sp>
        <p:nvSpPr>
          <p:cNvPr id="4" name="Footer Placeholder 3">
            <a:extLst>
              <a:ext uri="{FF2B5EF4-FFF2-40B4-BE49-F238E27FC236}">
                <a16:creationId xmlns:a16="http://schemas.microsoft.com/office/drawing/2014/main" xmlns="" id="{02554C55-DC05-4D33-92E3-082952B750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EEFA8133-50BA-41B9-9F79-A46FDD6934E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xmlns="" id="{49383F9C-825F-49C9-BA4D-B44BBB05AE13}"/>
              </a:ext>
            </a:extLst>
          </p:cNvPr>
          <p:cNvPicPr>
            <a:picLocks noChangeAspect="1"/>
          </p:cNvPicPr>
          <p:nvPr/>
        </p:nvPicPr>
        <p:blipFill>
          <a:blip r:embed="rId2"/>
          <a:stretch>
            <a:fillRect/>
          </a:stretch>
        </p:blipFill>
        <p:spPr>
          <a:xfrm>
            <a:off x="0" y="2275273"/>
            <a:ext cx="10691813" cy="3553417"/>
          </a:xfrm>
          <a:prstGeom prst="rect">
            <a:avLst/>
          </a:prstGeom>
        </p:spPr>
      </p:pic>
    </p:spTree>
    <p:extLst>
      <p:ext uri="{BB962C8B-B14F-4D97-AF65-F5344CB8AC3E}">
        <p14:creationId xmlns:p14="http://schemas.microsoft.com/office/powerpoint/2010/main" val="160621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Translucency blurs textures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p:txBody>
          <a:bodyPr/>
          <a:lstStyle/>
          <a:p>
            <a:fld id="{7B6CC4D6-176D-4020-9484-FACE48CDBCFB}" type="slidenum">
              <a:rPr lang="cs-CZ" smtClean="0"/>
              <a:t>27</a:t>
            </a:fld>
            <a:endParaRPr lang="cs-CZ" dirty="0"/>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6" name="Picture 5">
            <a:extLst>
              <a:ext uri="{FF2B5EF4-FFF2-40B4-BE49-F238E27FC236}">
                <a16:creationId xmlns:a16="http://schemas.microsoft.com/office/drawing/2014/main" xmlns="" id="{91D0A5C0-1B64-4772-8619-9167640D7ABC}"/>
              </a:ext>
            </a:extLst>
          </p:cNvPr>
          <p:cNvPicPr>
            <a:picLocks noChangeAspect="1"/>
          </p:cNvPicPr>
          <p:nvPr/>
        </p:nvPicPr>
        <p:blipFill>
          <a:blip r:embed="rId3"/>
          <a:stretch>
            <a:fillRect/>
          </a:stretch>
        </p:blipFill>
        <p:spPr>
          <a:xfrm>
            <a:off x="2410168" y="1567776"/>
            <a:ext cx="2636186" cy="2628214"/>
          </a:xfrm>
          <a:prstGeom prst="rect">
            <a:avLst/>
          </a:prstGeom>
        </p:spPr>
      </p:pic>
      <p:pic>
        <p:nvPicPr>
          <p:cNvPr id="7" name="Picture 6">
            <a:extLst>
              <a:ext uri="{FF2B5EF4-FFF2-40B4-BE49-F238E27FC236}">
                <a16:creationId xmlns:a16="http://schemas.microsoft.com/office/drawing/2014/main" xmlns="" id="{85715FCE-5AD7-4204-8859-BCD4E10CB857}"/>
              </a:ext>
            </a:extLst>
          </p:cNvPr>
          <p:cNvPicPr>
            <a:picLocks noChangeAspect="1"/>
          </p:cNvPicPr>
          <p:nvPr/>
        </p:nvPicPr>
        <p:blipFill>
          <a:blip r:embed="rId4"/>
          <a:stretch>
            <a:fillRect/>
          </a:stretch>
        </p:blipFill>
        <p:spPr>
          <a:xfrm>
            <a:off x="2446367" y="4305158"/>
            <a:ext cx="2599987" cy="2773467"/>
          </a:xfrm>
          <a:prstGeom prst="rect">
            <a:avLst/>
          </a:prstGeom>
        </p:spPr>
      </p:pic>
      <p:pic>
        <p:nvPicPr>
          <p:cNvPr id="8" name="Picture 7">
            <a:extLst>
              <a:ext uri="{FF2B5EF4-FFF2-40B4-BE49-F238E27FC236}">
                <a16:creationId xmlns:a16="http://schemas.microsoft.com/office/drawing/2014/main" xmlns="" id="{EA55DB8E-B048-48CE-87A3-22FA377CC474}"/>
              </a:ext>
            </a:extLst>
          </p:cNvPr>
          <p:cNvPicPr>
            <a:picLocks noChangeAspect="1"/>
          </p:cNvPicPr>
          <p:nvPr/>
        </p:nvPicPr>
        <p:blipFill>
          <a:blip r:embed="rId5"/>
          <a:stretch>
            <a:fillRect/>
          </a:stretch>
        </p:blipFill>
        <p:spPr>
          <a:xfrm>
            <a:off x="5389608" y="1567780"/>
            <a:ext cx="2622279" cy="2615012"/>
          </a:xfrm>
          <a:prstGeom prst="rect">
            <a:avLst/>
          </a:prstGeom>
        </p:spPr>
      </p:pic>
      <p:pic>
        <p:nvPicPr>
          <p:cNvPr id="9" name="Picture 8">
            <a:extLst>
              <a:ext uri="{FF2B5EF4-FFF2-40B4-BE49-F238E27FC236}">
                <a16:creationId xmlns:a16="http://schemas.microsoft.com/office/drawing/2014/main" xmlns="" id="{8E16D3E5-5B10-41BE-8B4A-D13CE6C5093C}"/>
              </a:ext>
            </a:extLst>
          </p:cNvPr>
          <p:cNvPicPr>
            <a:picLocks noChangeAspect="1"/>
          </p:cNvPicPr>
          <p:nvPr/>
        </p:nvPicPr>
        <p:blipFill>
          <a:blip r:embed="rId6"/>
          <a:stretch>
            <a:fillRect/>
          </a:stretch>
        </p:blipFill>
        <p:spPr>
          <a:xfrm>
            <a:off x="5389608" y="4305158"/>
            <a:ext cx="2622279" cy="2773467"/>
          </a:xfrm>
          <a:prstGeom prst="rect">
            <a:avLst/>
          </a:prstGeom>
        </p:spPr>
      </p:pic>
      <p:sp>
        <p:nvSpPr>
          <p:cNvPr id="10" name="TextBox 9">
            <a:extLst>
              <a:ext uri="{FF2B5EF4-FFF2-40B4-BE49-F238E27FC236}">
                <a16:creationId xmlns:a16="http://schemas.microsoft.com/office/drawing/2014/main" xmlns="" id="{7A767781-946B-4825-9DA1-3067F84A4B8F}"/>
              </a:ext>
            </a:extLst>
          </p:cNvPr>
          <p:cNvSpPr txBox="1"/>
          <p:nvPr/>
        </p:nvSpPr>
        <p:spPr>
          <a:xfrm>
            <a:off x="3169028" y="1035486"/>
            <a:ext cx="1118465" cy="538587"/>
          </a:xfrm>
          <a:prstGeom prst="rect">
            <a:avLst/>
          </a:prstGeom>
          <a:noFill/>
        </p:spPr>
        <p:txBody>
          <a:bodyPr wrap="none" lIns="91417" tIns="45709" rIns="91417" bIns="45709" rtlCol="0">
            <a:spAutoFit/>
          </a:bodyPr>
          <a:lstStyle/>
          <a:p>
            <a:pPr algn="ctr"/>
            <a:r>
              <a:rPr lang="en-US" sz="2900" dirty="0"/>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5652826" y="986234"/>
            <a:ext cx="2095847" cy="538587"/>
          </a:xfrm>
          <a:prstGeom prst="rect">
            <a:avLst/>
          </a:prstGeom>
          <a:noFill/>
        </p:spPr>
        <p:txBody>
          <a:bodyPr wrap="none" lIns="91417" tIns="45709" rIns="91417" bIns="45709" rtlCol="0">
            <a:spAutoFit/>
          </a:bodyPr>
          <a:lstStyle/>
          <a:p>
            <a:pPr algn="ctr"/>
            <a:r>
              <a:rPr lang="en-US" sz="2900" dirty="0"/>
              <a:t>Default print</a:t>
            </a:r>
          </a:p>
        </p:txBody>
      </p:sp>
    </p:spTree>
    <p:extLst>
      <p:ext uri="{BB962C8B-B14F-4D97-AF65-F5344CB8AC3E}">
        <p14:creationId xmlns:p14="http://schemas.microsoft.com/office/powerpoint/2010/main" val="342934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C6184-44D0-477A-8096-DAA4CD6D8166}"/>
              </a:ext>
            </a:extLst>
          </p:cNvPr>
          <p:cNvSpPr>
            <a:spLocks noGrp="1"/>
          </p:cNvSpPr>
          <p:nvPr>
            <p:ph type="title"/>
          </p:nvPr>
        </p:nvSpPr>
        <p:spPr/>
        <p:txBody>
          <a:bodyPr/>
          <a:lstStyle/>
          <a:p>
            <a:r>
              <a:rPr lang="en-US" dirty="0"/>
              <a:t>Precorrection for optical aberrations</a:t>
            </a:r>
          </a:p>
        </p:txBody>
      </p:sp>
      <p:sp>
        <p:nvSpPr>
          <p:cNvPr id="3" name="Slide Number Placeholder 2">
            <a:extLst>
              <a:ext uri="{FF2B5EF4-FFF2-40B4-BE49-F238E27FC236}">
                <a16:creationId xmlns:a16="http://schemas.microsoft.com/office/drawing/2014/main" xmlns="" id="{03A39762-9530-46AF-B3E1-0E4B50D87817}"/>
              </a:ext>
            </a:extLst>
          </p:cNvPr>
          <p:cNvSpPr>
            <a:spLocks noGrp="1"/>
          </p:cNvSpPr>
          <p:nvPr>
            <p:ph type="sldNum" sz="quarter" idx="12"/>
          </p:nvPr>
        </p:nvSpPr>
        <p:spPr/>
        <p:txBody>
          <a:bodyPr/>
          <a:lstStyle/>
          <a:p>
            <a:fld id="{7B6CC4D6-176D-4020-9484-FACE48CDBCFB}" type="slidenum">
              <a:rPr lang="cs-CZ" smtClean="0"/>
              <a:t>28</a:t>
            </a:fld>
            <a:endParaRPr lang="cs-CZ" dirty="0"/>
          </a:p>
        </p:txBody>
      </p:sp>
      <p:sp>
        <p:nvSpPr>
          <p:cNvPr id="4" name="Footer Placeholder 3">
            <a:extLst>
              <a:ext uri="{FF2B5EF4-FFF2-40B4-BE49-F238E27FC236}">
                <a16:creationId xmlns:a16="http://schemas.microsoft.com/office/drawing/2014/main" xmlns="" id="{9B868F79-46D4-48AD-94E5-595238BF206F}"/>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B0679008-F535-4174-A269-8FBD2449CFF1}"/>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xmlns="" id="{6EB505F0-6D25-45E0-A8BF-3E8A76ABFE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32" y="1865990"/>
            <a:ext cx="9474701" cy="429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A5DD9-4C7D-4592-B7AA-235303B2F901}"/>
              </a:ext>
            </a:extLst>
          </p:cNvPr>
          <p:cNvSpPr>
            <a:spLocks noGrp="1"/>
          </p:cNvSpPr>
          <p:nvPr>
            <p:ph type="title"/>
          </p:nvPr>
        </p:nvSpPr>
        <p:spPr/>
        <p:txBody>
          <a:bodyPr/>
          <a:lstStyle/>
          <a:p>
            <a:r>
              <a:rPr lang="en-US" dirty="0"/>
              <a:t>3D print is not just a flat image </a:t>
            </a:r>
          </a:p>
        </p:txBody>
      </p:sp>
      <p:sp>
        <p:nvSpPr>
          <p:cNvPr id="3" name="Slide Number Placeholder 2">
            <a:extLst>
              <a:ext uri="{FF2B5EF4-FFF2-40B4-BE49-F238E27FC236}">
                <a16:creationId xmlns:a16="http://schemas.microsoft.com/office/drawing/2014/main" xmlns="" id="{7A63D13F-6A65-4985-8C88-4E0F6B076131}"/>
              </a:ext>
            </a:extLst>
          </p:cNvPr>
          <p:cNvSpPr>
            <a:spLocks noGrp="1"/>
          </p:cNvSpPr>
          <p:nvPr>
            <p:ph type="sldNum" sz="quarter" idx="12"/>
          </p:nvPr>
        </p:nvSpPr>
        <p:spPr/>
        <p:txBody>
          <a:bodyPr/>
          <a:lstStyle/>
          <a:p>
            <a:fld id="{7B6CC4D6-176D-4020-9484-FACE48CDBCFB}" type="slidenum">
              <a:rPr lang="cs-CZ" smtClean="0"/>
              <a:t>29</a:t>
            </a:fld>
            <a:endParaRPr lang="cs-CZ" dirty="0"/>
          </a:p>
        </p:txBody>
      </p:sp>
      <p:sp>
        <p:nvSpPr>
          <p:cNvPr id="4" name="Footer Placeholder 3">
            <a:extLst>
              <a:ext uri="{FF2B5EF4-FFF2-40B4-BE49-F238E27FC236}">
                <a16:creationId xmlns:a16="http://schemas.microsoft.com/office/drawing/2014/main" xmlns="" id="{3E00EB2A-8C27-454B-B11F-9D0A908933E7}"/>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EBF7A446-173A-4B4E-9022-5AEA090724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xmlns="" id="{577BDF74-A54C-434F-80CC-3D4AE76DB6A5}"/>
              </a:ext>
            </a:extLst>
          </p:cNvPr>
          <p:cNvPicPr>
            <a:picLocks noChangeAspect="1"/>
          </p:cNvPicPr>
          <p:nvPr/>
        </p:nvPicPr>
        <p:blipFill>
          <a:blip r:embed="rId2"/>
          <a:stretch>
            <a:fillRect/>
          </a:stretch>
        </p:blipFill>
        <p:spPr>
          <a:xfrm>
            <a:off x="947816" y="2844536"/>
            <a:ext cx="3962924" cy="2262000"/>
          </a:xfrm>
          <a:prstGeom prst="rect">
            <a:avLst/>
          </a:prstGeom>
        </p:spPr>
      </p:pic>
      <p:pic>
        <p:nvPicPr>
          <p:cNvPr id="8" name="Picture 7">
            <a:extLst>
              <a:ext uri="{FF2B5EF4-FFF2-40B4-BE49-F238E27FC236}">
                <a16:creationId xmlns:a16="http://schemas.microsoft.com/office/drawing/2014/main" xmlns="" id="{F9F8649F-98CF-402E-A54D-2468726ADBB8}"/>
              </a:ext>
            </a:extLst>
          </p:cNvPr>
          <p:cNvPicPr>
            <a:picLocks noChangeAspect="1"/>
          </p:cNvPicPr>
          <p:nvPr/>
        </p:nvPicPr>
        <p:blipFill>
          <a:blip r:embed="rId3"/>
          <a:stretch>
            <a:fillRect/>
          </a:stretch>
        </p:blipFill>
        <p:spPr>
          <a:xfrm>
            <a:off x="5802085" y="2601064"/>
            <a:ext cx="3788604" cy="2581672"/>
          </a:xfrm>
          <a:prstGeom prst="rect">
            <a:avLst/>
          </a:prstGeom>
        </p:spPr>
      </p:pic>
    </p:spTree>
    <p:extLst>
      <p:ext uri="{BB962C8B-B14F-4D97-AF65-F5344CB8AC3E}">
        <p14:creationId xmlns:p14="http://schemas.microsoft.com/office/powerpoint/2010/main" val="15013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E744AF7C-8794-4340-8139-D0CE6E3D8235}"/>
              </a:ext>
            </a:extLst>
          </p:cNvPr>
          <p:cNvGrpSpPr/>
          <p:nvPr/>
        </p:nvGrpSpPr>
        <p:grpSpPr>
          <a:xfrm>
            <a:off x="128323" y="140582"/>
            <a:ext cx="6380426" cy="4253618"/>
            <a:chOff x="534723" y="483482"/>
            <a:chExt cx="6380426" cy="4253618"/>
          </a:xfrm>
        </p:grpSpPr>
        <p:pic>
          <p:nvPicPr>
            <p:cNvPr id="7" name="Picture 6">
              <a:extLst>
                <a:ext uri="{FF2B5EF4-FFF2-40B4-BE49-F238E27FC236}">
                  <a16:creationId xmlns:a16="http://schemas.microsoft.com/office/drawing/2014/main" xmlns="" id="{78FF3590-BD85-4A6E-86A9-50E9D8483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23" y="483482"/>
              <a:ext cx="6380426" cy="425361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xmlns="" id="{BC684BF0-9C78-4BA0-B9BE-F7EB890E82D5}"/>
                </a:ext>
              </a:extLst>
            </p:cNvPr>
            <p:cNvSpPr txBox="1"/>
            <p:nvPr/>
          </p:nvSpPr>
          <p:spPr>
            <a:xfrm>
              <a:off x="534723" y="483482"/>
              <a:ext cx="2012089" cy="584775"/>
            </a:xfrm>
            <a:prstGeom prst="rect">
              <a:avLst/>
            </a:prstGeom>
            <a:noFill/>
          </p:spPr>
          <p:txBody>
            <a:bodyPr wrap="none" rtlCol="0">
              <a:spAutoFit/>
            </a:bodyPr>
            <a:lstStyle/>
            <a:p>
              <a:r>
                <a:rPr lang="en-US" sz="3200" b="1" dirty="0">
                  <a:solidFill>
                    <a:schemeClr val="bg1"/>
                  </a:solidFill>
                  <a:latin typeface="Corbel" panose="020B0503020204020204" pitchFamily="34" charset="0"/>
                </a:rPr>
                <a:t>Rendering</a:t>
              </a:r>
            </a:p>
          </p:txBody>
        </p:sp>
      </p:grpSp>
      <p:grpSp>
        <p:nvGrpSpPr>
          <p:cNvPr id="12" name="Group 11">
            <a:extLst>
              <a:ext uri="{FF2B5EF4-FFF2-40B4-BE49-F238E27FC236}">
                <a16:creationId xmlns:a16="http://schemas.microsoft.com/office/drawing/2014/main" xmlns="" id="{44704F40-4049-4EC9-B6D1-5C7BE6A27C2B}"/>
              </a:ext>
            </a:extLst>
          </p:cNvPr>
          <p:cNvGrpSpPr/>
          <p:nvPr/>
        </p:nvGrpSpPr>
        <p:grpSpPr>
          <a:xfrm>
            <a:off x="813462" y="824118"/>
            <a:ext cx="9025657" cy="4443543"/>
            <a:chOff x="3035961" y="3076574"/>
            <a:chExt cx="9025657" cy="4443543"/>
          </a:xfrm>
        </p:grpSpPr>
        <p:pic>
          <p:nvPicPr>
            <p:cNvPr id="9" name="Picture 8">
              <a:extLst>
                <a:ext uri="{FF2B5EF4-FFF2-40B4-BE49-F238E27FC236}">
                  <a16:creationId xmlns:a16="http://schemas.microsoft.com/office/drawing/2014/main" xmlns="" id="{9C8C8E64-B613-47E4-90E8-809E4B4EE9C6}"/>
                </a:ext>
              </a:extLst>
            </p:cNvPr>
            <p:cNvPicPr>
              <a:picLocks noChangeAspect="1"/>
            </p:cNvPicPr>
            <p:nvPr/>
          </p:nvPicPr>
          <p:blipFill>
            <a:blip r:embed="rId3"/>
            <a:stretch>
              <a:fillRect/>
            </a:stretch>
          </p:blipFill>
          <p:spPr>
            <a:xfrm>
              <a:off x="3035961" y="3076575"/>
              <a:ext cx="9025657" cy="4443542"/>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xmlns="" id="{82ACBBAA-E91E-4D73-92DA-53310805BB0F}"/>
                </a:ext>
              </a:extLst>
            </p:cNvPr>
            <p:cNvSpPr txBox="1"/>
            <p:nvPr/>
          </p:nvSpPr>
          <p:spPr>
            <a:xfrm>
              <a:off x="3035961" y="3076574"/>
              <a:ext cx="6691255" cy="584775"/>
            </a:xfrm>
            <a:prstGeom prst="rect">
              <a:avLst/>
            </a:prstGeom>
            <a:noFill/>
          </p:spPr>
          <p:txBody>
            <a:bodyPr wrap="none" rtlCol="0">
              <a:spAutoFit/>
            </a:bodyPr>
            <a:lstStyle/>
            <a:p>
              <a:r>
                <a:rPr lang="en-US" sz="3200" b="1" dirty="0">
                  <a:solidFill>
                    <a:schemeClr val="bg1"/>
                  </a:solidFill>
                  <a:latin typeface="Corbel" panose="020B0503020204020204" pitchFamily="34" charset="0"/>
                </a:rPr>
                <a:t>3D printing &amp; appearance fabrication</a:t>
              </a:r>
            </a:p>
          </p:txBody>
        </p:sp>
      </p:grpSp>
      <p:grpSp>
        <p:nvGrpSpPr>
          <p:cNvPr id="15" name="Group 14">
            <a:extLst>
              <a:ext uri="{FF2B5EF4-FFF2-40B4-BE49-F238E27FC236}">
                <a16:creationId xmlns:a16="http://schemas.microsoft.com/office/drawing/2014/main" xmlns="" id="{6033E90C-B630-4CBB-B7F4-6C85851CD045}"/>
              </a:ext>
            </a:extLst>
          </p:cNvPr>
          <p:cNvGrpSpPr/>
          <p:nvPr/>
        </p:nvGrpSpPr>
        <p:grpSpPr>
          <a:xfrm>
            <a:off x="1632414" y="1646909"/>
            <a:ext cx="8479013" cy="4784291"/>
            <a:chOff x="5739605" y="5942169"/>
            <a:chExt cx="8479013" cy="4784291"/>
          </a:xfrm>
        </p:grpSpPr>
        <p:pic>
          <p:nvPicPr>
            <p:cNvPr id="13" name="Picture 12">
              <a:extLst>
                <a:ext uri="{FF2B5EF4-FFF2-40B4-BE49-F238E27FC236}">
                  <a16:creationId xmlns:a16="http://schemas.microsoft.com/office/drawing/2014/main" xmlns="" id="{DB55BD33-19B1-4E3D-93DA-862DA953AFD5}"/>
                </a:ext>
              </a:extLst>
            </p:cNvPr>
            <p:cNvPicPr>
              <a:picLocks noChangeAspect="1"/>
            </p:cNvPicPr>
            <p:nvPr/>
          </p:nvPicPr>
          <p:blipFill>
            <a:blip r:embed="rId4"/>
            <a:stretch>
              <a:fillRect/>
            </a:stretch>
          </p:blipFill>
          <p:spPr>
            <a:xfrm>
              <a:off x="5739605" y="5949949"/>
              <a:ext cx="8479013" cy="4776511"/>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xmlns="" id="{83450E7F-705C-4626-85EB-21F6F89662F2}"/>
                </a:ext>
              </a:extLst>
            </p:cNvPr>
            <p:cNvSpPr txBox="1"/>
            <p:nvPr/>
          </p:nvSpPr>
          <p:spPr>
            <a:xfrm>
              <a:off x="5739606" y="5942169"/>
              <a:ext cx="4608954" cy="584775"/>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latin typeface="Corbel" panose="020B0503020204020204" pitchFamily="34" charset="0"/>
                </a:rPr>
                <a:t>Nuclear reactor shielding</a:t>
              </a:r>
            </a:p>
          </p:txBody>
        </p:sp>
      </p:grpSp>
      <p:grpSp>
        <p:nvGrpSpPr>
          <p:cNvPr id="18" name="Group 17">
            <a:extLst>
              <a:ext uri="{FF2B5EF4-FFF2-40B4-BE49-F238E27FC236}">
                <a16:creationId xmlns:a16="http://schemas.microsoft.com/office/drawing/2014/main" xmlns="" id="{3F6A2E37-2321-4A49-8B4B-C557C9A4C10B}"/>
              </a:ext>
            </a:extLst>
          </p:cNvPr>
          <p:cNvGrpSpPr/>
          <p:nvPr/>
        </p:nvGrpSpPr>
        <p:grpSpPr>
          <a:xfrm>
            <a:off x="2403652" y="2468517"/>
            <a:ext cx="7969099" cy="4486603"/>
            <a:chOff x="3355642" y="2422197"/>
            <a:chExt cx="7969099" cy="4486603"/>
          </a:xfrm>
        </p:grpSpPr>
        <p:pic>
          <p:nvPicPr>
            <p:cNvPr id="16" name="Picture 15">
              <a:extLst>
                <a:ext uri="{FF2B5EF4-FFF2-40B4-BE49-F238E27FC236}">
                  <a16:creationId xmlns:a16="http://schemas.microsoft.com/office/drawing/2014/main" xmlns="" id="{0DC9C5AE-1DD1-41C5-B6AD-327E514FAF70}"/>
                </a:ext>
              </a:extLst>
            </p:cNvPr>
            <p:cNvPicPr>
              <a:picLocks noChangeAspect="1"/>
            </p:cNvPicPr>
            <p:nvPr/>
          </p:nvPicPr>
          <p:blipFill>
            <a:blip r:embed="rId5"/>
            <a:stretch>
              <a:fillRect/>
            </a:stretch>
          </p:blipFill>
          <p:spPr>
            <a:xfrm>
              <a:off x="3355642" y="2422197"/>
              <a:ext cx="7969099" cy="4486603"/>
            </a:xfrm>
            <a:prstGeom prst="rect">
              <a:avLst/>
            </a:prstGeom>
            <a:effectLst>
              <a:outerShdw blurRad="63500" sx="102000" sy="102000" algn="ctr" rotWithShape="0">
                <a:prstClr val="black">
                  <a:alpha val="40000"/>
                </a:prstClr>
              </a:outerShdw>
            </a:effectLst>
          </p:spPr>
        </p:pic>
        <p:pic>
          <p:nvPicPr>
            <p:cNvPr id="17" name="Picture 3">
              <a:extLst>
                <a:ext uri="{FF2B5EF4-FFF2-40B4-BE49-F238E27FC236}">
                  <a16:creationId xmlns:a16="http://schemas.microsoft.com/office/drawing/2014/main" xmlns="" id="{374CF874-31BC-4115-A801-3BE1F0B92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5036" y="2427643"/>
              <a:ext cx="3929624" cy="925158"/>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7240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80">
                                          <p:stCondLst>
                                            <p:cond delay="0"/>
                                          </p:stCondLst>
                                        </p:cTn>
                                        <p:tgtEl>
                                          <p:spTgt spid="18"/>
                                        </p:tgtEl>
                                      </p:cBhvr>
                                    </p:animEffect>
                                    <p:anim calcmode="lin" valueType="num">
                                      <p:cBhvr>
                                        <p:cTn id="2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2" dur="26">
                                          <p:stCondLst>
                                            <p:cond delay="650"/>
                                          </p:stCondLst>
                                        </p:cTn>
                                        <p:tgtEl>
                                          <p:spTgt spid="18"/>
                                        </p:tgtEl>
                                      </p:cBhvr>
                                      <p:to x="100000" y="60000"/>
                                    </p:animScale>
                                    <p:animScale>
                                      <p:cBhvr>
                                        <p:cTn id="33" dur="166" decel="50000">
                                          <p:stCondLst>
                                            <p:cond delay="676"/>
                                          </p:stCondLst>
                                        </p:cTn>
                                        <p:tgtEl>
                                          <p:spTgt spid="18"/>
                                        </p:tgtEl>
                                      </p:cBhvr>
                                      <p:to x="100000" y="100000"/>
                                    </p:animScale>
                                    <p:animScale>
                                      <p:cBhvr>
                                        <p:cTn id="34" dur="26">
                                          <p:stCondLst>
                                            <p:cond delay="1312"/>
                                          </p:stCondLst>
                                        </p:cTn>
                                        <p:tgtEl>
                                          <p:spTgt spid="18"/>
                                        </p:tgtEl>
                                      </p:cBhvr>
                                      <p:to x="100000" y="80000"/>
                                    </p:animScale>
                                    <p:animScale>
                                      <p:cBhvr>
                                        <p:cTn id="35" dur="166" decel="50000">
                                          <p:stCondLst>
                                            <p:cond delay="1338"/>
                                          </p:stCondLst>
                                        </p:cTn>
                                        <p:tgtEl>
                                          <p:spTgt spid="18"/>
                                        </p:tgtEl>
                                      </p:cBhvr>
                                      <p:to x="100000" y="100000"/>
                                    </p:animScale>
                                    <p:animScale>
                                      <p:cBhvr>
                                        <p:cTn id="36" dur="26">
                                          <p:stCondLst>
                                            <p:cond delay="1642"/>
                                          </p:stCondLst>
                                        </p:cTn>
                                        <p:tgtEl>
                                          <p:spTgt spid="18"/>
                                        </p:tgtEl>
                                      </p:cBhvr>
                                      <p:to x="100000" y="90000"/>
                                    </p:animScale>
                                    <p:animScale>
                                      <p:cBhvr>
                                        <p:cTn id="37" dur="166" decel="50000">
                                          <p:stCondLst>
                                            <p:cond delay="1668"/>
                                          </p:stCondLst>
                                        </p:cTn>
                                        <p:tgtEl>
                                          <p:spTgt spid="18"/>
                                        </p:tgtEl>
                                      </p:cBhvr>
                                      <p:to x="100000" y="100000"/>
                                    </p:animScale>
                                    <p:animScale>
                                      <p:cBhvr>
                                        <p:cTn id="38" dur="26">
                                          <p:stCondLst>
                                            <p:cond delay="1808"/>
                                          </p:stCondLst>
                                        </p:cTn>
                                        <p:tgtEl>
                                          <p:spTgt spid="18"/>
                                        </p:tgtEl>
                                      </p:cBhvr>
                                      <p:to x="100000" y="95000"/>
                                    </p:animScale>
                                    <p:animScale>
                                      <p:cBhvr>
                                        <p:cTn id="3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C0CC7-9FD7-4F9F-BC5E-6AE9C071DBAA}"/>
              </a:ext>
            </a:extLst>
          </p:cNvPr>
          <p:cNvSpPr>
            <a:spLocks noGrp="1"/>
          </p:cNvSpPr>
          <p:nvPr>
            <p:ph type="title"/>
          </p:nvPr>
        </p:nvSpPr>
        <p:spPr/>
        <p:txBody>
          <a:bodyPr/>
          <a:lstStyle/>
          <a:p>
            <a:r>
              <a:rPr lang="en-US" dirty="0"/>
              <a:t>Iterative precorrection process</a:t>
            </a:r>
          </a:p>
        </p:txBody>
      </p:sp>
      <p:sp>
        <p:nvSpPr>
          <p:cNvPr id="3" name="Slide Number Placeholder 2">
            <a:extLst>
              <a:ext uri="{FF2B5EF4-FFF2-40B4-BE49-F238E27FC236}">
                <a16:creationId xmlns:a16="http://schemas.microsoft.com/office/drawing/2014/main" xmlns="" id="{77B61DF4-10E3-4033-9B77-36E650CE1E47}"/>
              </a:ext>
            </a:extLst>
          </p:cNvPr>
          <p:cNvSpPr>
            <a:spLocks noGrp="1"/>
          </p:cNvSpPr>
          <p:nvPr>
            <p:ph type="sldNum" sz="quarter" idx="12"/>
          </p:nvPr>
        </p:nvSpPr>
        <p:spPr/>
        <p:txBody>
          <a:bodyPr/>
          <a:lstStyle/>
          <a:p>
            <a:fld id="{7B6CC4D6-176D-4020-9484-FACE48CDBCFB}" type="slidenum">
              <a:rPr lang="cs-CZ" smtClean="0"/>
              <a:t>30</a:t>
            </a:fld>
            <a:endParaRPr lang="cs-CZ" dirty="0"/>
          </a:p>
        </p:txBody>
      </p:sp>
      <p:sp>
        <p:nvSpPr>
          <p:cNvPr id="4" name="Footer Placeholder 3">
            <a:extLst>
              <a:ext uri="{FF2B5EF4-FFF2-40B4-BE49-F238E27FC236}">
                <a16:creationId xmlns:a16="http://schemas.microsoft.com/office/drawing/2014/main" xmlns="" id="{6CC70C73-0F3D-4B2F-AB4B-4F9F6D7E5402}"/>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1EB727AC-4688-4982-83DB-9C8C79F17BB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xmlns="" id="{1551037B-A728-407C-8614-CAE495DCC772}"/>
              </a:ext>
            </a:extLst>
          </p:cNvPr>
          <p:cNvPicPr>
            <a:picLocks noChangeAspect="1"/>
          </p:cNvPicPr>
          <p:nvPr/>
        </p:nvPicPr>
        <p:blipFill>
          <a:blip r:embed="rId2"/>
          <a:stretch>
            <a:fillRect/>
          </a:stretch>
        </p:blipFill>
        <p:spPr>
          <a:xfrm>
            <a:off x="211253" y="2742924"/>
            <a:ext cx="2210215" cy="2203532"/>
          </a:xfrm>
          <a:prstGeom prst="rect">
            <a:avLst/>
          </a:prstGeom>
        </p:spPr>
      </p:pic>
      <p:pic>
        <p:nvPicPr>
          <p:cNvPr id="8" name="Picture 7">
            <a:extLst>
              <a:ext uri="{FF2B5EF4-FFF2-40B4-BE49-F238E27FC236}">
                <a16:creationId xmlns:a16="http://schemas.microsoft.com/office/drawing/2014/main" xmlns="" id="{69E89F8C-93BF-42C5-99B5-4413D59F3C23}"/>
              </a:ext>
            </a:extLst>
          </p:cNvPr>
          <p:cNvPicPr>
            <a:picLocks noChangeAspect="1"/>
          </p:cNvPicPr>
          <p:nvPr/>
        </p:nvPicPr>
        <p:blipFill rotWithShape="1">
          <a:blip r:embed="rId3"/>
          <a:srcRect t="303"/>
          <a:stretch/>
        </p:blipFill>
        <p:spPr>
          <a:xfrm>
            <a:off x="2631927" y="1752600"/>
            <a:ext cx="7815919" cy="4174067"/>
          </a:xfrm>
          <a:prstGeom prst="rect">
            <a:avLst/>
          </a:prstGeom>
        </p:spPr>
      </p:pic>
      <p:sp>
        <p:nvSpPr>
          <p:cNvPr id="9" name="TextBox 8">
            <a:extLst>
              <a:ext uri="{FF2B5EF4-FFF2-40B4-BE49-F238E27FC236}">
                <a16:creationId xmlns:a16="http://schemas.microsoft.com/office/drawing/2014/main" xmlns="" id="{B5390797-E96C-42CE-B34E-DFD84BD6532B}"/>
              </a:ext>
            </a:extLst>
          </p:cNvPr>
          <p:cNvSpPr txBox="1"/>
          <p:nvPr/>
        </p:nvSpPr>
        <p:spPr>
          <a:xfrm>
            <a:off x="757129" y="2202067"/>
            <a:ext cx="1118465" cy="538587"/>
          </a:xfrm>
          <a:prstGeom prst="rect">
            <a:avLst/>
          </a:prstGeom>
          <a:noFill/>
        </p:spPr>
        <p:txBody>
          <a:bodyPr wrap="none" lIns="91417" tIns="45709" rIns="91417" bIns="45709" rtlCol="0">
            <a:spAutoFit/>
          </a:bodyPr>
          <a:lstStyle/>
          <a:p>
            <a:pPr algn="ctr"/>
            <a:r>
              <a:rPr lang="en-US" sz="2900" dirty="0"/>
              <a:t>Target</a:t>
            </a:r>
          </a:p>
        </p:txBody>
      </p:sp>
      <p:sp>
        <p:nvSpPr>
          <p:cNvPr id="10" name="Rectangle 9">
            <a:extLst>
              <a:ext uri="{FF2B5EF4-FFF2-40B4-BE49-F238E27FC236}">
                <a16:creationId xmlns:a16="http://schemas.microsoft.com/office/drawing/2014/main" xmlns="" id="{642321CE-BBB0-47F3-B5A0-42661FDE3A33}"/>
              </a:ext>
            </a:extLst>
          </p:cNvPr>
          <p:cNvSpPr/>
          <p:nvPr/>
        </p:nvSpPr>
        <p:spPr>
          <a:xfrm>
            <a:off x="2631927" y="1585921"/>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1" name="Rectangle 10">
            <a:extLst>
              <a:ext uri="{FF2B5EF4-FFF2-40B4-BE49-F238E27FC236}">
                <a16:creationId xmlns:a16="http://schemas.microsoft.com/office/drawing/2014/main" xmlns="" id="{FAF4AE3F-94CE-426B-8B03-4C8DBE447529}"/>
              </a:ext>
            </a:extLst>
          </p:cNvPr>
          <p:cNvSpPr/>
          <p:nvPr/>
        </p:nvSpPr>
        <p:spPr>
          <a:xfrm>
            <a:off x="2631927" y="3818181"/>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3" name="Rectangle 12">
            <a:extLst>
              <a:ext uri="{FF2B5EF4-FFF2-40B4-BE49-F238E27FC236}">
                <a16:creationId xmlns:a16="http://schemas.microsoft.com/office/drawing/2014/main" xmlns="" id="{3621E39D-60FE-45EC-91C8-C45BF1C71D34}"/>
              </a:ext>
            </a:extLst>
          </p:cNvPr>
          <p:cNvSpPr/>
          <p:nvPr/>
        </p:nvSpPr>
        <p:spPr>
          <a:xfrm>
            <a:off x="4600574" y="1581152"/>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4" name="Rectangle 13">
            <a:extLst>
              <a:ext uri="{FF2B5EF4-FFF2-40B4-BE49-F238E27FC236}">
                <a16:creationId xmlns:a16="http://schemas.microsoft.com/office/drawing/2014/main" xmlns="" id="{51BA8FA9-189C-4146-839B-2291D2295896}"/>
              </a:ext>
            </a:extLst>
          </p:cNvPr>
          <p:cNvSpPr/>
          <p:nvPr/>
        </p:nvSpPr>
        <p:spPr>
          <a:xfrm>
            <a:off x="4600574" y="3813413"/>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5" name="Rectangle 14">
            <a:extLst>
              <a:ext uri="{FF2B5EF4-FFF2-40B4-BE49-F238E27FC236}">
                <a16:creationId xmlns:a16="http://schemas.microsoft.com/office/drawing/2014/main" xmlns="" id="{D5F83044-E8B2-47DB-A34B-3E08A9D356DD}"/>
              </a:ext>
            </a:extLst>
          </p:cNvPr>
          <p:cNvSpPr/>
          <p:nvPr/>
        </p:nvSpPr>
        <p:spPr>
          <a:xfrm>
            <a:off x="6569223" y="1571627"/>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6" name="Rectangle 15">
            <a:extLst>
              <a:ext uri="{FF2B5EF4-FFF2-40B4-BE49-F238E27FC236}">
                <a16:creationId xmlns:a16="http://schemas.microsoft.com/office/drawing/2014/main" xmlns="" id="{8390A2BD-A06F-419A-840C-DCDC80AE6DDE}"/>
              </a:ext>
            </a:extLst>
          </p:cNvPr>
          <p:cNvSpPr/>
          <p:nvPr/>
        </p:nvSpPr>
        <p:spPr>
          <a:xfrm>
            <a:off x="6569223" y="3813413"/>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7" name="Rectangle 16">
            <a:extLst>
              <a:ext uri="{FF2B5EF4-FFF2-40B4-BE49-F238E27FC236}">
                <a16:creationId xmlns:a16="http://schemas.microsoft.com/office/drawing/2014/main" xmlns="" id="{1D556894-24EB-4235-956F-DBD867D8EA32}"/>
              </a:ext>
            </a:extLst>
          </p:cNvPr>
          <p:cNvSpPr/>
          <p:nvPr/>
        </p:nvSpPr>
        <p:spPr>
          <a:xfrm>
            <a:off x="8535438" y="157453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
        <p:nvSpPr>
          <p:cNvPr id="18" name="Rectangle 17">
            <a:extLst>
              <a:ext uri="{FF2B5EF4-FFF2-40B4-BE49-F238E27FC236}">
                <a16:creationId xmlns:a16="http://schemas.microsoft.com/office/drawing/2014/main" xmlns="" id="{769344EE-4F5A-4969-927C-9A947E620D8B}"/>
              </a:ext>
            </a:extLst>
          </p:cNvPr>
          <p:cNvSpPr/>
          <p:nvPr/>
        </p:nvSpPr>
        <p:spPr>
          <a:xfrm>
            <a:off x="8544962" y="3816320"/>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a:p>
        </p:txBody>
      </p:sp>
    </p:spTree>
    <p:extLst>
      <p:ext uri="{BB962C8B-B14F-4D97-AF65-F5344CB8AC3E}">
        <p14:creationId xmlns:p14="http://schemas.microsoft.com/office/powerpoint/2010/main" val="6020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t>31</a:t>
            </a:fld>
            <a:endParaRPr lang="cs-CZ" dirty="0"/>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8" name="Picture 7">
            <a:extLst>
              <a:ext uri="{FF2B5EF4-FFF2-40B4-BE49-F238E27FC236}">
                <a16:creationId xmlns:a16="http://schemas.microsoft.com/office/drawing/2014/main" xmlns=""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1" y="2738436"/>
            <a:ext cx="1989645" cy="1699736"/>
          </a:xfrm>
          <a:prstGeom prst="rect">
            <a:avLst/>
          </a:prstGeom>
        </p:spPr>
      </p:pic>
      <p:sp>
        <p:nvSpPr>
          <p:cNvPr id="9" name="Right Arrow 7">
            <a:extLst>
              <a:ext uri="{FF2B5EF4-FFF2-40B4-BE49-F238E27FC236}">
                <a16:creationId xmlns:a16="http://schemas.microsoft.com/office/drawing/2014/main" xmlns=""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6" name="Picture 15">
            <a:extLst>
              <a:ext uri="{FF2B5EF4-FFF2-40B4-BE49-F238E27FC236}">
                <a16:creationId xmlns:a16="http://schemas.microsoft.com/office/drawing/2014/main" xmlns=""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47" y="2738436"/>
            <a:ext cx="1989645" cy="1699736"/>
          </a:xfrm>
          <a:prstGeom prst="rect">
            <a:avLst/>
          </a:prstGeom>
        </p:spPr>
      </p:pic>
      <p:sp>
        <p:nvSpPr>
          <p:cNvPr id="17" name="Right Arrow 7">
            <a:extLst>
              <a:ext uri="{FF2B5EF4-FFF2-40B4-BE49-F238E27FC236}">
                <a16:creationId xmlns:a16="http://schemas.microsoft.com/office/drawing/2014/main" xmlns=""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3035236" y="3107159"/>
            <a:ext cx="2105017" cy="984863"/>
          </a:xfrm>
          <a:prstGeom prst="rect">
            <a:avLst/>
          </a:prstGeom>
          <a:noFill/>
        </p:spPr>
        <p:txBody>
          <a:bodyPr wrap="none" lIns="91417" tIns="45709" rIns="91417" bIns="45709" rtlCol="0">
            <a:spAutoFit/>
          </a:bodyPr>
          <a:lstStyle/>
          <a:p>
            <a:pPr algn="ctr"/>
            <a:r>
              <a:rPr lang="en-US" sz="2900" dirty="0"/>
              <a:t>Some sort of</a:t>
            </a:r>
          </a:p>
          <a:p>
            <a:pPr algn="ctr"/>
            <a:r>
              <a:rPr lang="en-US" sz="2900" dirty="0"/>
              <a:t>processing</a:t>
            </a:r>
          </a:p>
        </p:txBody>
      </p:sp>
      <p:sp>
        <p:nvSpPr>
          <p:cNvPr id="19" name="TextBox 18">
            <a:extLst>
              <a:ext uri="{FF2B5EF4-FFF2-40B4-BE49-F238E27FC236}">
                <a16:creationId xmlns:a16="http://schemas.microsoft.com/office/drawing/2014/main" xmlns="" id="{2D372171-545E-4621-8880-0FE5B94345DE}"/>
              </a:ext>
            </a:extLst>
          </p:cNvPr>
          <p:cNvSpPr txBox="1"/>
          <p:nvPr/>
        </p:nvSpPr>
        <p:spPr>
          <a:xfrm>
            <a:off x="3547631" y="1187648"/>
            <a:ext cx="1082301" cy="2416024"/>
          </a:xfrm>
          <a:prstGeom prst="rect">
            <a:avLst/>
          </a:prstGeom>
          <a:noFill/>
        </p:spPr>
        <p:txBody>
          <a:bodyPr wrap="none" lIns="91417" tIns="45709" rIns="91417" bIns="45709" rtlCol="0">
            <a:spAutoFit/>
          </a:bodyPr>
          <a:lstStyle/>
          <a:p>
            <a:r>
              <a:rPr lang="en-US" sz="15100" b="1" dirty="0">
                <a:solidFill>
                  <a:schemeClr val="bg2"/>
                </a:solidFill>
              </a:rPr>
              <a:t>?</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spTree>
    <p:extLst>
      <p:ext uri="{BB962C8B-B14F-4D97-AF65-F5344CB8AC3E}">
        <p14:creationId xmlns:p14="http://schemas.microsoft.com/office/powerpoint/2010/main" val="73012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xmlns=""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xmlns="" id="{948C4B49-09B8-4152-80DA-4411929A3797}"/>
              </a:ext>
            </a:extLst>
          </p:cNvPr>
          <p:cNvSpPr>
            <a:spLocks noGrp="1"/>
          </p:cNvSpPr>
          <p:nvPr>
            <p:ph type="sldNum" sz="quarter" idx="12"/>
          </p:nvPr>
        </p:nvSpPr>
        <p:spPr/>
        <p:txBody>
          <a:bodyPr/>
          <a:lstStyle/>
          <a:p>
            <a:fld id="{7B6CC4D6-176D-4020-9484-FACE48CDBCFB}" type="slidenum">
              <a:rPr lang="cs-CZ" smtClean="0"/>
              <a:t>32</a:t>
            </a:fld>
            <a:endParaRPr lang="cs-CZ" dirty="0"/>
          </a:p>
        </p:txBody>
      </p:sp>
      <p:sp>
        <p:nvSpPr>
          <p:cNvPr id="4" name="Footer Placeholder 3">
            <a:extLst>
              <a:ext uri="{FF2B5EF4-FFF2-40B4-BE49-F238E27FC236}">
                <a16:creationId xmlns:a16="http://schemas.microsoft.com/office/drawing/2014/main" xmlns=""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9" name="Right Arrow 7">
            <a:extLst>
              <a:ext uri="{FF2B5EF4-FFF2-40B4-BE49-F238E27FC236}">
                <a16:creationId xmlns:a16="http://schemas.microsoft.com/office/drawing/2014/main" xmlns=""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xmlns=""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7" name="Right Arrow 7">
            <a:extLst>
              <a:ext uri="{FF2B5EF4-FFF2-40B4-BE49-F238E27FC236}">
                <a16:creationId xmlns:a16="http://schemas.microsoft.com/office/drawing/2014/main" xmlns=""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xmlns="" id="{D0D1CE7E-CD43-4C92-A17C-259F8EC9E818}"/>
              </a:ext>
            </a:extLst>
          </p:cNvPr>
          <p:cNvSpPr txBox="1"/>
          <p:nvPr/>
        </p:nvSpPr>
        <p:spPr>
          <a:xfrm>
            <a:off x="2969510" y="2894217"/>
            <a:ext cx="2236463" cy="1431139"/>
          </a:xfrm>
          <a:prstGeom prst="rect">
            <a:avLst/>
          </a:prstGeom>
          <a:noFill/>
        </p:spPr>
        <p:txBody>
          <a:bodyPr wrap="none" lIns="91417" tIns="45709" rIns="91417" bIns="45709" rtlCol="0">
            <a:spAutoFit/>
          </a:bodyPr>
          <a:lstStyle/>
          <a:p>
            <a:pPr algn="ctr"/>
            <a:r>
              <a:rPr lang="en-US" sz="2900" dirty="0"/>
              <a:t>Our</a:t>
            </a:r>
          </a:p>
          <a:p>
            <a:pPr algn="ctr"/>
            <a:r>
              <a:rPr lang="en-US" sz="2900" dirty="0"/>
              <a:t>iterative</a:t>
            </a:r>
          </a:p>
          <a:p>
            <a:pPr algn="ctr"/>
            <a:r>
              <a:rPr lang="en-US" sz="2900" dirty="0"/>
              <a:t>precorrection</a:t>
            </a:r>
          </a:p>
        </p:txBody>
      </p:sp>
      <p:sp>
        <p:nvSpPr>
          <p:cNvPr id="20" name="TextBox 19">
            <a:extLst>
              <a:ext uri="{FF2B5EF4-FFF2-40B4-BE49-F238E27FC236}">
                <a16:creationId xmlns:a16="http://schemas.microsoft.com/office/drawing/2014/main" xmlns=""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xmlns=""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xmlns=""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pic>
        <p:nvPicPr>
          <p:cNvPr id="21" name="Picture 20">
            <a:extLst>
              <a:ext uri="{FF2B5EF4-FFF2-40B4-BE49-F238E27FC236}">
                <a16:creationId xmlns:a16="http://schemas.microsoft.com/office/drawing/2014/main" xmlns="" id="{31BDEAA6-0BB7-4EFF-A0C4-3FD58DCAF289}"/>
              </a:ext>
            </a:extLst>
          </p:cNvPr>
          <p:cNvPicPr>
            <a:picLocks noChangeAspect="1"/>
          </p:cNvPicPr>
          <p:nvPr/>
        </p:nvPicPr>
        <p:blipFill>
          <a:blip r:embed="rId3"/>
          <a:stretch>
            <a:fillRect/>
          </a:stretch>
        </p:blipFill>
        <p:spPr>
          <a:xfrm>
            <a:off x="529979" y="2746240"/>
            <a:ext cx="1697065" cy="1691933"/>
          </a:xfrm>
          <a:prstGeom prst="rect">
            <a:avLst/>
          </a:prstGeom>
        </p:spPr>
      </p:pic>
      <p:pic>
        <p:nvPicPr>
          <p:cNvPr id="23" name="Picture 22">
            <a:extLst>
              <a:ext uri="{FF2B5EF4-FFF2-40B4-BE49-F238E27FC236}">
                <a16:creationId xmlns:a16="http://schemas.microsoft.com/office/drawing/2014/main" xmlns="" id="{A84FBCEF-5E6D-4F79-BE71-09B36B900249}"/>
              </a:ext>
            </a:extLst>
          </p:cNvPr>
          <p:cNvPicPr>
            <a:picLocks noChangeAspect="1"/>
          </p:cNvPicPr>
          <p:nvPr/>
        </p:nvPicPr>
        <p:blipFill>
          <a:blip r:embed="rId4"/>
          <a:stretch>
            <a:fillRect/>
          </a:stretch>
        </p:blipFill>
        <p:spPr>
          <a:xfrm>
            <a:off x="8590570" y="2746240"/>
            <a:ext cx="1693799" cy="1695627"/>
          </a:xfrm>
          <a:prstGeom prst="rect">
            <a:avLst/>
          </a:prstGeom>
        </p:spPr>
      </p:pic>
      <p:grpSp>
        <p:nvGrpSpPr>
          <p:cNvPr id="26" name="Group 25">
            <a:extLst>
              <a:ext uri="{FF2B5EF4-FFF2-40B4-BE49-F238E27FC236}">
                <a16:creationId xmlns:a16="http://schemas.microsoft.com/office/drawing/2014/main" xmlns="" id="{FED5E2F4-770D-45A9-950B-1D0E422A1AC7}"/>
              </a:ext>
            </a:extLst>
          </p:cNvPr>
          <p:cNvGrpSpPr/>
          <p:nvPr/>
        </p:nvGrpSpPr>
        <p:grpSpPr>
          <a:xfrm>
            <a:off x="5170924" y="816660"/>
            <a:ext cx="2562253" cy="2711767"/>
            <a:chOff x="2488710" y="1076842"/>
            <a:chExt cx="5059200" cy="5354417"/>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xmlns="" id="{368635B0-A174-476E-A15F-FC214692A14B}"/>
                </a:ext>
              </a:extLst>
            </p:cNvPr>
            <p:cNvPicPr>
              <a:picLocks noChangeAspect="1"/>
            </p:cNvPicPr>
            <p:nvPr/>
          </p:nvPicPr>
          <p:blipFill>
            <a:blip r:embed="rId5"/>
            <a:stretch>
              <a:fillRect/>
            </a:stretch>
          </p:blipFill>
          <p:spPr>
            <a:xfrm>
              <a:off x="4581510" y="346165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8" name="Picture 27">
              <a:extLst>
                <a:ext uri="{FF2B5EF4-FFF2-40B4-BE49-F238E27FC236}">
                  <a16:creationId xmlns:a16="http://schemas.microsoft.com/office/drawing/2014/main" xmlns="" id="{7A545C95-EB5D-4329-9A74-1B2C013655DE}"/>
                </a:ext>
              </a:extLst>
            </p:cNvPr>
            <p:cNvPicPr>
              <a:picLocks noChangeAspect="1"/>
            </p:cNvPicPr>
            <p:nvPr/>
          </p:nvPicPr>
          <p:blipFill>
            <a:blip r:embed="rId6"/>
            <a:stretch>
              <a:fillRect/>
            </a:stretch>
          </p:blipFill>
          <p:spPr>
            <a:xfrm>
              <a:off x="3877643" y="264783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9" name="Picture 28">
              <a:extLst>
                <a:ext uri="{FF2B5EF4-FFF2-40B4-BE49-F238E27FC236}">
                  <a16:creationId xmlns:a16="http://schemas.microsoft.com/office/drawing/2014/main" xmlns="" id="{3307D0C0-C8CB-4957-9752-AD46AB085472}"/>
                </a:ext>
              </a:extLst>
            </p:cNvPr>
            <p:cNvPicPr>
              <a:picLocks noChangeAspect="1"/>
            </p:cNvPicPr>
            <p:nvPr/>
          </p:nvPicPr>
          <p:blipFill>
            <a:blip r:embed="rId7"/>
            <a:stretch>
              <a:fillRect/>
            </a:stretch>
          </p:blipFill>
          <p:spPr>
            <a:xfrm>
              <a:off x="3209412" y="1779592"/>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30" name="Picture 29">
              <a:extLst>
                <a:ext uri="{FF2B5EF4-FFF2-40B4-BE49-F238E27FC236}">
                  <a16:creationId xmlns:a16="http://schemas.microsoft.com/office/drawing/2014/main" xmlns="" id="{7DD881FC-BF48-4671-B86B-235E9D306E9B}"/>
                </a:ext>
              </a:extLst>
            </p:cNvPr>
            <p:cNvPicPr>
              <a:picLocks noChangeAspect="1"/>
            </p:cNvPicPr>
            <p:nvPr/>
          </p:nvPicPr>
          <p:blipFill>
            <a:blip r:embed="rId8"/>
            <a:stretch>
              <a:fillRect/>
            </a:stretch>
          </p:blipFill>
          <p:spPr>
            <a:xfrm>
              <a:off x="2488710" y="1076842"/>
              <a:ext cx="2966400" cy="2969600"/>
            </a:xfrm>
            <a:prstGeom prst="rect">
              <a:avLst/>
            </a:prstGeom>
            <a:ln>
              <a:solidFill>
                <a:schemeClr val="tx1">
                  <a:lumMod val="50000"/>
                  <a:lumOff val="50000"/>
                </a:schemeClr>
              </a:solidFill>
            </a:ln>
            <a:scene3d>
              <a:camera prst="perspectiveContrastingLeftFacing"/>
              <a:lightRig rig="threePt" dir="t"/>
            </a:scene3d>
          </p:spPr>
        </p:pic>
      </p:grpSp>
    </p:spTree>
    <p:extLst>
      <p:ext uri="{BB962C8B-B14F-4D97-AF65-F5344CB8AC3E}">
        <p14:creationId xmlns:p14="http://schemas.microsoft.com/office/powerpoint/2010/main" val="8417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a:xfrm>
            <a:off x="9908781" y="7197334"/>
            <a:ext cx="398338" cy="362034"/>
          </a:xfrm>
        </p:spPr>
        <p:txBody>
          <a:bodyPr/>
          <a:lstStyle/>
          <a:p>
            <a:fld id="{7B6CC4D6-176D-4020-9484-FACE48CDBCFB}" type="slidenum">
              <a:rPr lang="cs-CZ" smtClean="0"/>
              <a:t>33</a:t>
            </a:fld>
            <a:endParaRPr lang="cs-CZ" dirty="0"/>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6" name="Picture 5">
            <a:extLst>
              <a:ext uri="{FF2B5EF4-FFF2-40B4-BE49-F238E27FC236}">
                <a16:creationId xmlns:a16="http://schemas.microsoft.com/office/drawing/2014/main" xmlns="" id="{91D0A5C0-1B64-4772-8619-9167640D7ABC}"/>
              </a:ext>
            </a:extLst>
          </p:cNvPr>
          <p:cNvPicPr>
            <a:picLocks noChangeAspect="1"/>
          </p:cNvPicPr>
          <p:nvPr/>
        </p:nvPicPr>
        <p:blipFill>
          <a:blip r:embed="rId3"/>
          <a:stretch>
            <a:fillRect/>
          </a:stretch>
        </p:blipFill>
        <p:spPr>
          <a:xfrm>
            <a:off x="1180079" y="1567777"/>
            <a:ext cx="2560320" cy="2552578"/>
          </a:xfrm>
          <a:prstGeom prst="rect">
            <a:avLst/>
          </a:prstGeom>
        </p:spPr>
      </p:pic>
      <p:pic>
        <p:nvPicPr>
          <p:cNvPr id="7" name="Picture 6">
            <a:extLst>
              <a:ext uri="{FF2B5EF4-FFF2-40B4-BE49-F238E27FC236}">
                <a16:creationId xmlns:a16="http://schemas.microsoft.com/office/drawing/2014/main" xmlns="" id="{85715FCE-5AD7-4204-8859-BCD4E10CB857}"/>
              </a:ext>
            </a:extLst>
          </p:cNvPr>
          <p:cNvPicPr>
            <a:picLocks noChangeAspect="1"/>
          </p:cNvPicPr>
          <p:nvPr/>
        </p:nvPicPr>
        <p:blipFill>
          <a:blip r:embed="rId4"/>
          <a:stretch>
            <a:fillRect/>
          </a:stretch>
        </p:blipFill>
        <p:spPr>
          <a:xfrm>
            <a:off x="1180079" y="4304594"/>
            <a:ext cx="2560320" cy="2731153"/>
          </a:xfrm>
          <a:prstGeom prst="rect">
            <a:avLst/>
          </a:prstGeom>
        </p:spPr>
      </p:pic>
      <p:pic>
        <p:nvPicPr>
          <p:cNvPr id="8" name="Picture 7">
            <a:extLst>
              <a:ext uri="{FF2B5EF4-FFF2-40B4-BE49-F238E27FC236}">
                <a16:creationId xmlns:a16="http://schemas.microsoft.com/office/drawing/2014/main" xmlns="" id="{EA55DB8E-B048-48CE-87A3-22FA377CC474}"/>
              </a:ext>
            </a:extLst>
          </p:cNvPr>
          <p:cNvPicPr>
            <a:picLocks noChangeAspect="1"/>
          </p:cNvPicPr>
          <p:nvPr/>
        </p:nvPicPr>
        <p:blipFill>
          <a:blip r:embed="rId5"/>
          <a:stretch>
            <a:fillRect/>
          </a:stretch>
        </p:blipFill>
        <p:spPr>
          <a:xfrm>
            <a:off x="4147067" y="1558708"/>
            <a:ext cx="2560320" cy="2553225"/>
          </a:xfrm>
          <a:prstGeom prst="rect">
            <a:avLst/>
          </a:prstGeom>
        </p:spPr>
      </p:pic>
      <p:pic>
        <p:nvPicPr>
          <p:cNvPr id="9" name="Picture 8">
            <a:extLst>
              <a:ext uri="{FF2B5EF4-FFF2-40B4-BE49-F238E27FC236}">
                <a16:creationId xmlns:a16="http://schemas.microsoft.com/office/drawing/2014/main" xmlns="" id="{8E16D3E5-5B10-41BE-8B4A-D13CE6C5093C}"/>
              </a:ext>
            </a:extLst>
          </p:cNvPr>
          <p:cNvPicPr>
            <a:picLocks noChangeAspect="1"/>
          </p:cNvPicPr>
          <p:nvPr/>
        </p:nvPicPr>
        <p:blipFill>
          <a:blip r:embed="rId6"/>
          <a:stretch>
            <a:fillRect/>
          </a:stretch>
        </p:blipFill>
        <p:spPr>
          <a:xfrm>
            <a:off x="4142323" y="4300663"/>
            <a:ext cx="2560320" cy="2707936"/>
          </a:xfrm>
          <a:prstGeom prst="rect">
            <a:avLst/>
          </a:prstGeom>
        </p:spPr>
      </p:pic>
      <p:sp>
        <p:nvSpPr>
          <p:cNvPr id="10" name="TextBox 9">
            <a:extLst>
              <a:ext uri="{FF2B5EF4-FFF2-40B4-BE49-F238E27FC236}">
                <a16:creationId xmlns:a16="http://schemas.microsoft.com/office/drawing/2014/main" xmlns="" id="{7A767781-946B-4825-9DA1-3067F84A4B8F}"/>
              </a:ext>
            </a:extLst>
          </p:cNvPr>
          <p:cNvSpPr txBox="1"/>
          <p:nvPr/>
        </p:nvSpPr>
        <p:spPr>
          <a:xfrm>
            <a:off x="1938943" y="1010344"/>
            <a:ext cx="1118465" cy="538587"/>
          </a:xfrm>
          <a:prstGeom prst="rect">
            <a:avLst/>
          </a:prstGeom>
          <a:noFill/>
        </p:spPr>
        <p:txBody>
          <a:bodyPr wrap="none" lIns="91417" tIns="45709" rIns="91417" bIns="45709" rtlCol="0">
            <a:spAutoFit/>
          </a:bodyPr>
          <a:lstStyle/>
          <a:p>
            <a:pPr algn="ctr"/>
            <a:r>
              <a:rPr lang="en-US" sz="2900" dirty="0"/>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4422739" y="1010344"/>
            <a:ext cx="2095847" cy="538587"/>
          </a:xfrm>
          <a:prstGeom prst="rect">
            <a:avLst/>
          </a:prstGeom>
          <a:noFill/>
        </p:spPr>
        <p:txBody>
          <a:bodyPr wrap="none" lIns="91417" tIns="45709" rIns="91417" bIns="45709" rtlCol="0">
            <a:spAutoFit/>
          </a:bodyPr>
          <a:lstStyle/>
          <a:p>
            <a:pPr algn="ctr"/>
            <a:r>
              <a:rPr lang="en-US" sz="2900" dirty="0"/>
              <a:t>Default print</a:t>
            </a:r>
          </a:p>
        </p:txBody>
      </p:sp>
      <p:pic>
        <p:nvPicPr>
          <p:cNvPr id="5" name="Picture 4">
            <a:extLst>
              <a:ext uri="{FF2B5EF4-FFF2-40B4-BE49-F238E27FC236}">
                <a16:creationId xmlns:a16="http://schemas.microsoft.com/office/drawing/2014/main" xmlns="" id="{4BCC76FA-9777-4C8E-B211-C46D3409DB0B}"/>
              </a:ext>
            </a:extLst>
          </p:cNvPr>
          <p:cNvPicPr>
            <a:picLocks noChangeAspect="1"/>
          </p:cNvPicPr>
          <p:nvPr/>
        </p:nvPicPr>
        <p:blipFill>
          <a:blip r:embed="rId7"/>
          <a:stretch>
            <a:fillRect/>
          </a:stretch>
        </p:blipFill>
        <p:spPr>
          <a:xfrm>
            <a:off x="7114056" y="1567779"/>
            <a:ext cx="2560320" cy="2553225"/>
          </a:xfrm>
          <a:prstGeom prst="rect">
            <a:avLst/>
          </a:prstGeom>
        </p:spPr>
      </p:pic>
      <p:sp>
        <p:nvSpPr>
          <p:cNvPr id="13" name="TextBox 12">
            <a:extLst>
              <a:ext uri="{FF2B5EF4-FFF2-40B4-BE49-F238E27FC236}">
                <a16:creationId xmlns:a16="http://schemas.microsoft.com/office/drawing/2014/main" xmlns="" id="{40D2741F-19AA-405A-A0E0-55C13595F358}"/>
              </a:ext>
            </a:extLst>
          </p:cNvPr>
          <p:cNvSpPr txBox="1"/>
          <p:nvPr/>
        </p:nvSpPr>
        <p:spPr>
          <a:xfrm>
            <a:off x="7583329" y="1010344"/>
            <a:ext cx="1700997" cy="538587"/>
          </a:xfrm>
          <a:prstGeom prst="rect">
            <a:avLst/>
          </a:prstGeom>
          <a:noFill/>
        </p:spPr>
        <p:txBody>
          <a:bodyPr wrap="none" lIns="91417" tIns="45709" rIns="91417" bIns="45709" rtlCol="0">
            <a:spAutoFit/>
          </a:bodyPr>
          <a:lstStyle/>
          <a:p>
            <a:pPr algn="ctr"/>
            <a:r>
              <a:rPr lang="en-US" sz="2900" dirty="0"/>
              <a:t>Our result</a:t>
            </a:r>
          </a:p>
        </p:txBody>
      </p:sp>
      <p:pic>
        <p:nvPicPr>
          <p:cNvPr id="11" name="Picture 10">
            <a:extLst>
              <a:ext uri="{FF2B5EF4-FFF2-40B4-BE49-F238E27FC236}">
                <a16:creationId xmlns:a16="http://schemas.microsoft.com/office/drawing/2014/main" xmlns="" id="{7FC8F2DE-06B9-4168-AD86-EC986579ED8F}"/>
              </a:ext>
            </a:extLst>
          </p:cNvPr>
          <p:cNvPicPr>
            <a:picLocks noChangeAspect="1"/>
          </p:cNvPicPr>
          <p:nvPr/>
        </p:nvPicPr>
        <p:blipFill>
          <a:blip r:embed="rId8"/>
          <a:stretch>
            <a:fillRect/>
          </a:stretch>
        </p:blipFill>
        <p:spPr>
          <a:xfrm>
            <a:off x="7114056" y="4309736"/>
            <a:ext cx="2560320" cy="2742365"/>
          </a:xfrm>
          <a:prstGeom prst="rect">
            <a:avLst/>
          </a:prstGeom>
        </p:spPr>
      </p:pic>
    </p:spTree>
    <p:extLst>
      <p:ext uri="{BB962C8B-B14F-4D97-AF65-F5344CB8AC3E}">
        <p14:creationId xmlns:p14="http://schemas.microsoft.com/office/powerpoint/2010/main" val="350220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0B6A07C-9CDF-4606-86A3-2257F2C12BD9}"/>
              </a:ext>
            </a:extLst>
          </p:cNvPr>
          <p:cNvPicPr>
            <a:picLocks noChangeAspect="1"/>
          </p:cNvPicPr>
          <p:nvPr/>
        </p:nvPicPr>
        <p:blipFill>
          <a:blip r:embed="rId3"/>
          <a:stretch>
            <a:fillRect/>
          </a:stretch>
        </p:blipFill>
        <p:spPr>
          <a:xfrm>
            <a:off x="7114056" y="1567776"/>
            <a:ext cx="2560320" cy="2569723"/>
          </a:xfrm>
          <a:prstGeom prst="rect">
            <a:avLst/>
          </a:prstGeom>
        </p:spPr>
      </p:pic>
      <p:pic>
        <p:nvPicPr>
          <p:cNvPr id="15" name="Picture 14">
            <a:extLst>
              <a:ext uri="{FF2B5EF4-FFF2-40B4-BE49-F238E27FC236}">
                <a16:creationId xmlns:a16="http://schemas.microsoft.com/office/drawing/2014/main" xmlns="" id="{C8421B56-D12B-4268-9A3C-9571899ECB4C}"/>
              </a:ext>
            </a:extLst>
          </p:cNvPr>
          <p:cNvPicPr>
            <a:picLocks noChangeAspect="1"/>
          </p:cNvPicPr>
          <p:nvPr/>
        </p:nvPicPr>
        <p:blipFill>
          <a:blip r:embed="rId4"/>
          <a:stretch>
            <a:fillRect/>
          </a:stretch>
        </p:blipFill>
        <p:spPr>
          <a:xfrm>
            <a:off x="4142323" y="1567776"/>
            <a:ext cx="2560320" cy="2569723"/>
          </a:xfrm>
          <a:prstGeom prst="rect">
            <a:avLst/>
          </a:prstGeom>
        </p:spPr>
      </p:pic>
      <p:pic>
        <p:nvPicPr>
          <p:cNvPr id="14" name="Picture 13">
            <a:extLst>
              <a:ext uri="{FF2B5EF4-FFF2-40B4-BE49-F238E27FC236}">
                <a16:creationId xmlns:a16="http://schemas.microsoft.com/office/drawing/2014/main" xmlns="" id="{C3848335-EF6F-486D-A8A6-C929D96D5BFB}"/>
              </a:ext>
            </a:extLst>
          </p:cNvPr>
          <p:cNvPicPr>
            <a:picLocks noChangeAspect="1"/>
          </p:cNvPicPr>
          <p:nvPr/>
        </p:nvPicPr>
        <p:blipFill>
          <a:blip r:embed="rId5"/>
          <a:stretch>
            <a:fillRect/>
          </a:stretch>
        </p:blipFill>
        <p:spPr>
          <a:xfrm>
            <a:off x="1180079" y="1567778"/>
            <a:ext cx="2560320" cy="2563081"/>
          </a:xfrm>
          <a:prstGeom prst="rect">
            <a:avLst/>
          </a:prstGeom>
        </p:spPr>
      </p:pic>
      <p:sp>
        <p:nvSpPr>
          <p:cNvPr id="2" name="Title 1">
            <a:extLst>
              <a:ext uri="{FF2B5EF4-FFF2-40B4-BE49-F238E27FC236}">
                <a16:creationId xmlns:a16="http://schemas.microsoft.com/office/drawing/2014/main" xmlns=""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xmlns="" id="{630E4493-FA9F-4544-9C55-DBCB5E567701}"/>
              </a:ext>
            </a:extLst>
          </p:cNvPr>
          <p:cNvSpPr>
            <a:spLocks noGrp="1"/>
          </p:cNvSpPr>
          <p:nvPr>
            <p:ph type="sldNum" sz="quarter" idx="12"/>
          </p:nvPr>
        </p:nvSpPr>
        <p:spPr>
          <a:xfrm>
            <a:off x="9908781" y="7197334"/>
            <a:ext cx="398338" cy="362034"/>
          </a:xfrm>
        </p:spPr>
        <p:txBody>
          <a:bodyPr/>
          <a:lstStyle/>
          <a:p>
            <a:fld id="{7B6CC4D6-176D-4020-9484-FACE48CDBCFB}" type="slidenum">
              <a:rPr lang="cs-CZ" smtClean="0"/>
              <a:t>34</a:t>
            </a:fld>
            <a:endParaRPr lang="cs-CZ" dirty="0"/>
          </a:p>
        </p:txBody>
      </p:sp>
      <p:sp>
        <p:nvSpPr>
          <p:cNvPr id="4" name="Footer Placeholder 3">
            <a:extLst>
              <a:ext uri="{FF2B5EF4-FFF2-40B4-BE49-F238E27FC236}">
                <a16:creationId xmlns:a16="http://schemas.microsoft.com/office/drawing/2014/main" xmlns="" id="{D20A07DA-C47D-4DA9-99B8-6449CDDDF8D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10" name="TextBox 9">
            <a:extLst>
              <a:ext uri="{FF2B5EF4-FFF2-40B4-BE49-F238E27FC236}">
                <a16:creationId xmlns:a16="http://schemas.microsoft.com/office/drawing/2014/main" xmlns="" id="{7A767781-946B-4825-9DA1-3067F84A4B8F}"/>
              </a:ext>
            </a:extLst>
          </p:cNvPr>
          <p:cNvSpPr txBox="1"/>
          <p:nvPr/>
        </p:nvSpPr>
        <p:spPr>
          <a:xfrm>
            <a:off x="1938943" y="1010344"/>
            <a:ext cx="1118465" cy="538587"/>
          </a:xfrm>
          <a:prstGeom prst="rect">
            <a:avLst/>
          </a:prstGeom>
          <a:noFill/>
        </p:spPr>
        <p:txBody>
          <a:bodyPr wrap="none" lIns="91417" tIns="45709" rIns="91417" bIns="45709" rtlCol="0">
            <a:spAutoFit/>
          </a:bodyPr>
          <a:lstStyle/>
          <a:p>
            <a:pPr algn="ctr"/>
            <a:r>
              <a:rPr lang="en-US" sz="2900" dirty="0"/>
              <a:t>Target</a:t>
            </a:r>
          </a:p>
        </p:txBody>
      </p:sp>
      <p:sp>
        <p:nvSpPr>
          <p:cNvPr id="12" name="TextBox 11">
            <a:extLst>
              <a:ext uri="{FF2B5EF4-FFF2-40B4-BE49-F238E27FC236}">
                <a16:creationId xmlns:a16="http://schemas.microsoft.com/office/drawing/2014/main" xmlns="" id="{8A94FD87-AAAC-4FB2-86F1-9AAF9F83B79A}"/>
              </a:ext>
            </a:extLst>
          </p:cNvPr>
          <p:cNvSpPr txBox="1"/>
          <p:nvPr/>
        </p:nvSpPr>
        <p:spPr>
          <a:xfrm>
            <a:off x="4422739" y="1010344"/>
            <a:ext cx="2095847" cy="538587"/>
          </a:xfrm>
          <a:prstGeom prst="rect">
            <a:avLst/>
          </a:prstGeom>
          <a:noFill/>
        </p:spPr>
        <p:txBody>
          <a:bodyPr wrap="none" lIns="91417" tIns="45709" rIns="91417" bIns="45709" rtlCol="0">
            <a:spAutoFit/>
          </a:bodyPr>
          <a:lstStyle/>
          <a:p>
            <a:pPr algn="ctr"/>
            <a:r>
              <a:rPr lang="en-US" sz="2900" dirty="0"/>
              <a:t>Default print</a:t>
            </a:r>
          </a:p>
        </p:txBody>
      </p:sp>
      <p:sp>
        <p:nvSpPr>
          <p:cNvPr id="13" name="TextBox 12">
            <a:extLst>
              <a:ext uri="{FF2B5EF4-FFF2-40B4-BE49-F238E27FC236}">
                <a16:creationId xmlns:a16="http://schemas.microsoft.com/office/drawing/2014/main" xmlns="" id="{40D2741F-19AA-405A-A0E0-55C13595F358}"/>
              </a:ext>
            </a:extLst>
          </p:cNvPr>
          <p:cNvSpPr txBox="1"/>
          <p:nvPr/>
        </p:nvSpPr>
        <p:spPr>
          <a:xfrm>
            <a:off x="7583329" y="1010344"/>
            <a:ext cx="1700997" cy="538587"/>
          </a:xfrm>
          <a:prstGeom prst="rect">
            <a:avLst/>
          </a:prstGeom>
          <a:noFill/>
        </p:spPr>
        <p:txBody>
          <a:bodyPr wrap="none" lIns="91417" tIns="45709" rIns="91417" bIns="45709" rtlCol="0">
            <a:spAutoFit/>
          </a:bodyPr>
          <a:lstStyle/>
          <a:p>
            <a:pPr algn="ctr"/>
            <a:r>
              <a:rPr lang="en-US" sz="2900" dirty="0"/>
              <a:t>Our result</a:t>
            </a:r>
          </a:p>
        </p:txBody>
      </p:sp>
      <p:pic>
        <p:nvPicPr>
          <p:cNvPr id="17" name="Picture 16">
            <a:extLst>
              <a:ext uri="{FF2B5EF4-FFF2-40B4-BE49-F238E27FC236}">
                <a16:creationId xmlns:a16="http://schemas.microsoft.com/office/drawing/2014/main" xmlns="" id="{F2A9AD58-D210-43C0-B57B-246FD92CA342}"/>
              </a:ext>
            </a:extLst>
          </p:cNvPr>
          <p:cNvPicPr>
            <a:picLocks noChangeAspect="1"/>
          </p:cNvPicPr>
          <p:nvPr/>
        </p:nvPicPr>
        <p:blipFill>
          <a:blip r:embed="rId6"/>
          <a:stretch>
            <a:fillRect/>
          </a:stretch>
        </p:blipFill>
        <p:spPr>
          <a:xfrm>
            <a:off x="1180079" y="4287086"/>
            <a:ext cx="2560320" cy="1383084"/>
          </a:xfrm>
          <a:prstGeom prst="rect">
            <a:avLst/>
          </a:prstGeom>
        </p:spPr>
      </p:pic>
      <p:pic>
        <p:nvPicPr>
          <p:cNvPr id="18" name="Picture 17">
            <a:extLst>
              <a:ext uri="{FF2B5EF4-FFF2-40B4-BE49-F238E27FC236}">
                <a16:creationId xmlns:a16="http://schemas.microsoft.com/office/drawing/2014/main" xmlns="" id="{EAC430E6-905F-4BD9-98B3-C5B4EC6D3CF3}"/>
              </a:ext>
            </a:extLst>
          </p:cNvPr>
          <p:cNvPicPr>
            <a:picLocks noChangeAspect="1"/>
          </p:cNvPicPr>
          <p:nvPr/>
        </p:nvPicPr>
        <p:blipFill>
          <a:blip r:embed="rId7"/>
          <a:stretch>
            <a:fillRect/>
          </a:stretch>
        </p:blipFill>
        <p:spPr>
          <a:xfrm>
            <a:off x="4142323" y="4309734"/>
            <a:ext cx="2560320" cy="1388708"/>
          </a:xfrm>
          <a:prstGeom prst="rect">
            <a:avLst/>
          </a:prstGeom>
        </p:spPr>
      </p:pic>
      <p:pic>
        <p:nvPicPr>
          <p:cNvPr id="19" name="Picture 18">
            <a:extLst>
              <a:ext uri="{FF2B5EF4-FFF2-40B4-BE49-F238E27FC236}">
                <a16:creationId xmlns:a16="http://schemas.microsoft.com/office/drawing/2014/main" xmlns="" id="{CF4D357D-A480-446C-B1E7-4719126AC7DE}"/>
              </a:ext>
            </a:extLst>
          </p:cNvPr>
          <p:cNvPicPr>
            <a:picLocks noChangeAspect="1"/>
          </p:cNvPicPr>
          <p:nvPr/>
        </p:nvPicPr>
        <p:blipFill>
          <a:blip r:embed="rId8"/>
          <a:stretch>
            <a:fillRect/>
          </a:stretch>
        </p:blipFill>
        <p:spPr>
          <a:xfrm>
            <a:off x="7104566" y="4309734"/>
            <a:ext cx="2560320" cy="1388708"/>
          </a:xfrm>
          <a:prstGeom prst="rect">
            <a:avLst/>
          </a:prstGeom>
        </p:spPr>
      </p:pic>
    </p:spTree>
    <p:extLst>
      <p:ext uri="{BB962C8B-B14F-4D97-AF65-F5344CB8AC3E}">
        <p14:creationId xmlns:p14="http://schemas.microsoft.com/office/powerpoint/2010/main" val="21113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 BUT I WHAT ABOUT THE NUCLEAR REACTORS?</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35</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671880788"/>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Skupina 4"/>
          <p:cNvGrpSpPr/>
          <p:nvPr/>
        </p:nvGrpSpPr>
        <p:grpSpPr>
          <a:xfrm>
            <a:off x="3639971" y="2214142"/>
            <a:ext cx="3888433"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0" name="Volný tvar 2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Volný tvar 3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Volný tvar 3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Volný tvar 3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Volný tvar 3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p:txBody>
          <a:bodyPr/>
          <a:lstStyle/>
          <a:p>
            <a:r>
              <a:rPr lang="en-US" dirty="0"/>
              <a:t>Light simulation</a:t>
            </a:r>
            <a:r>
              <a:rPr lang="cs-CZ" dirty="0"/>
              <a:t> – </a:t>
            </a:r>
            <a:r>
              <a:rPr lang="en-US" dirty="0"/>
              <a:t>Unbiased Monte Carlo</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36</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Zástupný symbol pro obsah 4"/>
          <p:cNvSpPr>
            <a:spLocks noGrp="1"/>
          </p:cNvSpPr>
          <p:nvPr>
            <p:ph idx="1"/>
          </p:nvPr>
        </p:nvSpPr>
        <p:spPr/>
        <p:txBody>
          <a:bodyPr/>
          <a:lstStyle/>
          <a:p>
            <a:endParaRPr lang="en-US" b="1" dirty="0"/>
          </a:p>
        </p:txBody>
      </p:sp>
      <p:cxnSp>
        <p:nvCxnSpPr>
          <p:cNvPr id="14" name="Straight Arrow Connector 13"/>
          <p:cNvCxnSpPr>
            <a:stCxn id="20" idx="1"/>
          </p:cNvCxnSpPr>
          <p:nvPr/>
        </p:nvCxnSpPr>
        <p:spPr>
          <a:xfrm flipH="1" flipV="1">
            <a:off x="2864803" y="4642463"/>
            <a:ext cx="2145770" cy="1130424"/>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5" name="Oval 11"/>
          <p:cNvSpPr/>
          <p:nvPr/>
        </p:nvSpPr>
        <p:spPr>
          <a:xfrm>
            <a:off x="2734597" y="4512259"/>
            <a:ext cx="130206" cy="130204"/>
          </a:xfrm>
          <a:prstGeom prst="ellipse">
            <a:avLst/>
          </a:prstGeom>
          <a:solidFill>
            <a:schemeClr val="bg2"/>
          </a:solidFill>
          <a:ln w="28575">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lIns="91405" tIns="45703" rIns="91405" bIns="45703" rtlCol="0" anchor="ctr"/>
          <a:lstStyle/>
          <a:p>
            <a:pPr algn="ctr"/>
            <a:endParaRPr lang="en-GB"/>
          </a:p>
        </p:txBody>
      </p:sp>
      <p:cxnSp>
        <p:nvCxnSpPr>
          <p:cNvPr id="16" name="Straight Arrow Connector 13"/>
          <p:cNvCxnSpPr/>
          <p:nvPr/>
        </p:nvCxnSpPr>
        <p:spPr>
          <a:xfrm flipH="1">
            <a:off x="5136443" y="4218246"/>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7" name="Oval 11"/>
          <p:cNvSpPr/>
          <p:nvPr/>
        </p:nvSpPr>
        <p:spPr>
          <a:xfrm>
            <a:off x="5776538" y="2778086"/>
            <a:ext cx="130206" cy="130204"/>
          </a:xfrm>
          <a:prstGeom prst="ellipse">
            <a:avLst/>
          </a:prstGeom>
          <a:solidFill>
            <a:schemeClr val="bg2"/>
          </a:solidFill>
          <a:ln w="28575">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lIns="91405" tIns="45703" rIns="91405" bIns="45703" rtlCol="0" anchor="ctr"/>
          <a:lstStyle/>
          <a:p>
            <a:pPr algn="ctr"/>
            <a:endParaRPr lang="en-GB"/>
          </a:p>
        </p:txBody>
      </p:sp>
      <p:cxnSp>
        <p:nvCxnSpPr>
          <p:cNvPr id="18" name="Straight Arrow Connector 13"/>
          <p:cNvCxnSpPr/>
          <p:nvPr/>
        </p:nvCxnSpPr>
        <p:spPr>
          <a:xfrm>
            <a:off x="5897656" y="2905021"/>
            <a:ext cx="1102329" cy="1234160"/>
          </a:xfrm>
          <a:prstGeom prst="straightConnector1">
            <a:avLst/>
          </a:prstGeom>
          <a:ln w="12700">
            <a:solidFill>
              <a:schemeClr val="tx1">
                <a:lumMod val="65000"/>
                <a:lumOff val="35000"/>
              </a:schemeClr>
            </a:solidFill>
            <a:prstDash val="solid"/>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9" name="Oval 11"/>
          <p:cNvSpPr/>
          <p:nvPr/>
        </p:nvSpPr>
        <p:spPr>
          <a:xfrm>
            <a:off x="6992721" y="4114437"/>
            <a:ext cx="130206" cy="130204"/>
          </a:xfrm>
          <a:prstGeom prst="ellipse">
            <a:avLst/>
          </a:prstGeom>
          <a:solidFill>
            <a:schemeClr val="bg2"/>
          </a:solidFill>
          <a:ln w="28575">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lIns="91405" tIns="45703" rIns="91405" bIns="45703" rtlCol="0" anchor="ctr"/>
          <a:lstStyle/>
          <a:p>
            <a:pPr algn="ctr"/>
            <a:endParaRPr lang="en-GB"/>
          </a:p>
        </p:txBody>
      </p:sp>
      <p:sp>
        <p:nvSpPr>
          <p:cNvPr id="20" name="Oval 11"/>
          <p:cNvSpPr/>
          <p:nvPr/>
        </p:nvSpPr>
        <p:spPr>
          <a:xfrm>
            <a:off x="4991502" y="5753819"/>
            <a:ext cx="130206" cy="130204"/>
          </a:xfrm>
          <a:prstGeom prst="ellipse">
            <a:avLst/>
          </a:prstGeom>
          <a:solidFill>
            <a:schemeClr val="bg2"/>
          </a:solidFill>
          <a:ln w="28575">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lIns="91405" tIns="45703" rIns="91405" bIns="45703" rtlCol="0" anchor="ctr"/>
          <a:lstStyle/>
          <a:p>
            <a:pPr algn="ctr"/>
            <a:endParaRPr lang="en-GB"/>
          </a:p>
        </p:txBody>
      </p:sp>
      <p:pic>
        <p:nvPicPr>
          <p:cNvPr id="38" name="Picture 7" descr="camera"/>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rot="21340408">
            <a:off x="1643384" y="3714864"/>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85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2" presetClass="entr" presetSubtype="8" fill="hold" grpId="0" nodeType="afterEffect" nodePh="1">
                                  <p:stCondLst>
                                    <p:cond delay="0"/>
                                  </p:stCondLst>
                                  <p:endCondLst>
                                    <p:cond evt="begin" delay="0">
                                      <p:tn val="33"/>
                                    </p:cond>
                                  </p:end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7"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Is it efficient? No, it’s not.</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37</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Zástupný symbol pro obsah 4"/>
          <p:cNvSpPr>
            <a:spLocks noGrp="1"/>
          </p:cNvSpPr>
          <p:nvPr>
            <p:ph idx="1"/>
          </p:nvPr>
        </p:nvSpPr>
        <p:spPr/>
        <p:txBody>
          <a:bodyPr/>
          <a:lstStyle/>
          <a:p>
            <a:endParaRPr lang="cs-CZ"/>
          </a:p>
        </p:txBody>
      </p:sp>
      <p:grpSp>
        <p:nvGrpSpPr>
          <p:cNvPr id="8" name="Skupina 7"/>
          <p:cNvGrpSpPr/>
          <p:nvPr/>
        </p:nvGrpSpPr>
        <p:grpSpPr>
          <a:xfrm>
            <a:off x="2631309" y="2239640"/>
            <a:ext cx="5677003" cy="3500618"/>
            <a:chOff x="6752335" y="2239640"/>
            <a:chExt cx="5677003" cy="3500618"/>
          </a:xfrm>
        </p:grpSpPr>
        <p:pic>
          <p:nvPicPr>
            <p:cNvPr id="6" name="Picture 16">
              <a:extLst>
                <a:ext uri="{FF2B5EF4-FFF2-40B4-BE49-F238E27FC236}">
                  <a16:creationId xmlns:a16="http://schemas.microsoft.com/office/drawing/2014/main" xmlns="" id="{DFA7AE68-DFC3-40E8-99D4-CE9FAB2FE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106" y="2239640"/>
              <a:ext cx="2143125" cy="2143125"/>
            </a:xfrm>
            <a:prstGeom prst="rect">
              <a:avLst/>
            </a:prstGeom>
          </p:spPr>
        </p:pic>
        <p:sp>
          <p:nvSpPr>
            <p:cNvPr id="7" name="TextBox 17">
              <a:extLst>
                <a:ext uri="{FF2B5EF4-FFF2-40B4-BE49-F238E27FC236}">
                  <a16:creationId xmlns:a16="http://schemas.microsoft.com/office/drawing/2014/main" xmlns="" id="{F53B78F8-36E6-42C7-B184-5A0F04A211EF}"/>
                </a:ext>
              </a:extLst>
            </p:cNvPr>
            <p:cNvSpPr txBox="1"/>
            <p:nvPr/>
          </p:nvSpPr>
          <p:spPr>
            <a:xfrm>
              <a:off x="6752335" y="5093927"/>
              <a:ext cx="5677003" cy="646331"/>
            </a:xfrm>
            <a:prstGeom prst="rect">
              <a:avLst/>
            </a:prstGeom>
            <a:noFill/>
          </p:spPr>
          <p:txBody>
            <a:bodyPr wrap="none" rtlCol="0">
              <a:spAutoFit/>
            </a:bodyPr>
            <a:lstStyle/>
            <a:p>
              <a:r>
                <a:rPr lang="en-US" sz="3600" dirty="0"/>
                <a:t>Up to hundreds of core hours</a:t>
              </a:r>
              <a:endParaRPr lang="cs-CZ" sz="3600" dirty="0"/>
            </a:p>
          </p:txBody>
        </p:sp>
      </p:grpSp>
    </p:spTree>
    <p:extLst>
      <p:ext uri="{BB962C8B-B14F-4D97-AF65-F5344CB8AC3E}">
        <p14:creationId xmlns:p14="http://schemas.microsoft.com/office/powerpoint/2010/main" val="92996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t>
            </a:r>
            <a:r>
              <a:rPr lang="en-US" dirty="0">
                <a:latin typeface="Times New Roman"/>
                <a:cs typeface="Times New Roman"/>
              </a:rPr>
              <a:t>→</a:t>
            </a:r>
            <a:r>
              <a:rPr lang="en-US" dirty="0"/>
              <a:t> image noise</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38</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7" name="Picture 1"/>
          <p:cNvPicPr>
            <a:picLocks noChangeAspect="1"/>
          </p:cNvPicPr>
          <p:nvPr/>
        </p:nvPicPr>
        <p:blipFill rotWithShape="1">
          <a:blip r:embed="rId2">
            <a:extLst>
              <a:ext uri="{28A0092B-C50C-407E-A947-70E740481C1C}">
                <a14:useLocalDpi xmlns:a14="http://schemas.microsoft.com/office/drawing/2010/main" val="0"/>
              </a:ext>
            </a:extLst>
          </a:blip>
          <a:srcRect l="34133"/>
          <a:stretch/>
        </p:blipFill>
        <p:spPr>
          <a:xfrm>
            <a:off x="813458" y="1184786"/>
            <a:ext cx="4517137" cy="5143500"/>
          </a:xfrm>
          <a:prstGeom prst="rect">
            <a:avLst/>
          </a:prstGeom>
          <a:solidFill>
            <a:schemeClr val="tx1">
              <a:lumMod val="50000"/>
              <a:lumOff val="50000"/>
            </a:schemeClr>
          </a:solidFill>
          <a:ln w="12700">
            <a:solidFill>
              <a:schemeClr val="tx1">
                <a:lumMod val="50000"/>
                <a:lumOff val="50000"/>
              </a:schemeClr>
            </a:solidFill>
          </a:ln>
        </p:spPr>
      </p:pic>
      <p:sp>
        <p:nvSpPr>
          <p:cNvPr id="8" name="TextBox 7"/>
          <p:cNvSpPr txBox="1"/>
          <p:nvPr/>
        </p:nvSpPr>
        <p:spPr>
          <a:xfrm>
            <a:off x="859769" y="1228195"/>
            <a:ext cx="2448869" cy="415464"/>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lIns="91405" tIns="45703" rIns="91405" bIns="45703" rtlCol="0">
            <a:spAutoFit/>
          </a:bodyPr>
          <a:lstStyle/>
          <a:p>
            <a:r>
              <a:rPr lang="en-US" sz="2100" dirty="0">
                <a:solidFill>
                  <a:schemeClr val="bg1"/>
                </a:solidFill>
                <a:latin typeface="Arial" panose="020B0604020202020204" pitchFamily="34" charset="0"/>
                <a:cs typeface="Arial" panose="020B0604020202020204" pitchFamily="34" charset="0"/>
              </a:rPr>
              <a:t>Vanilla path tracing</a:t>
            </a:r>
          </a:p>
        </p:txBody>
      </p:sp>
      <p:pic>
        <p:nvPicPr>
          <p:cNvPr id="10"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contrast="3000"/>
                    </a14:imgEffect>
                  </a14:imgLayer>
                </a14:imgProps>
              </a:ext>
              <a:ext uri="{28A0092B-C50C-407E-A947-70E740481C1C}">
                <a14:useLocalDpi xmlns:a14="http://schemas.microsoft.com/office/drawing/2010/main" val="0"/>
              </a:ext>
            </a:extLst>
          </a:blip>
          <a:srcRect l="66578" t="47005" r="57" b="30642"/>
          <a:stretch/>
        </p:blipFill>
        <p:spPr>
          <a:xfrm>
            <a:off x="515385" y="4884795"/>
            <a:ext cx="4170140" cy="2095349"/>
          </a:xfrm>
          <a:prstGeom prst="rect">
            <a:avLst/>
          </a:prstGeom>
          <a:ln w="28575">
            <a:solidFill>
              <a:srgbClr val="00B050"/>
            </a:solidFill>
          </a:ln>
          <a:effectLst>
            <a:outerShdw blurRad="50800" dist="38100" dir="18900000" algn="bl" rotWithShape="0">
              <a:prstClr val="black">
                <a:alpha val="40000"/>
              </a:prstClr>
            </a:outerShdw>
          </a:effectLst>
        </p:spPr>
      </p:pic>
      <p:grpSp>
        <p:nvGrpSpPr>
          <p:cNvPr id="15" name="Skupina 14"/>
          <p:cNvGrpSpPr/>
          <p:nvPr/>
        </p:nvGrpSpPr>
        <p:grpSpPr>
          <a:xfrm>
            <a:off x="5486158" y="1184790"/>
            <a:ext cx="4720679" cy="5795355"/>
            <a:chOff x="5486158" y="1184786"/>
            <a:chExt cx="4720679" cy="5795355"/>
          </a:xfrm>
        </p:grpSpPr>
        <p:grpSp>
          <p:nvGrpSpPr>
            <p:cNvPr id="14" name="Skupina 13"/>
            <p:cNvGrpSpPr/>
            <p:nvPr/>
          </p:nvGrpSpPr>
          <p:grpSpPr>
            <a:xfrm>
              <a:off x="5689701" y="1184786"/>
              <a:ext cx="4517136" cy="5143500"/>
              <a:chOff x="5689701" y="1184786"/>
              <a:chExt cx="4517136" cy="5143500"/>
            </a:xfrm>
          </p:grpSpPr>
          <p:pic>
            <p:nvPicPr>
              <p:cNvPr id="11" name="Picture 2"/>
              <p:cNvPicPr>
                <a:picLocks noChangeAspect="1"/>
              </p:cNvPicPr>
              <p:nvPr/>
            </p:nvPicPr>
            <p:blipFill rotWithShape="1">
              <a:blip r:embed="rId5">
                <a:extLst>
                  <a:ext uri="{28A0092B-C50C-407E-A947-70E740481C1C}">
                    <a14:useLocalDpi xmlns:a14="http://schemas.microsoft.com/office/drawing/2010/main" val="0"/>
                  </a:ext>
                </a:extLst>
              </a:blip>
              <a:srcRect l="34133"/>
              <a:stretch/>
            </p:blipFill>
            <p:spPr>
              <a:xfrm>
                <a:off x="5689701" y="1184786"/>
                <a:ext cx="4517136" cy="5143500"/>
              </a:xfrm>
              <a:prstGeom prst="rect">
                <a:avLst/>
              </a:prstGeom>
              <a:ln w="12700">
                <a:solidFill>
                  <a:schemeClr val="tx1">
                    <a:lumMod val="50000"/>
                    <a:lumOff val="50000"/>
                  </a:schemeClr>
                </a:solidFill>
              </a:ln>
            </p:spPr>
          </p:pic>
          <p:sp>
            <p:nvSpPr>
              <p:cNvPr id="13" name="TextBox 9"/>
              <p:cNvSpPr txBox="1"/>
              <p:nvPr/>
            </p:nvSpPr>
            <p:spPr>
              <a:xfrm>
                <a:off x="5744334" y="1227316"/>
                <a:ext cx="2723823" cy="415498"/>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100" dirty="0">
                    <a:solidFill>
                      <a:schemeClr val="bg1"/>
                    </a:solidFill>
                    <a:latin typeface="Arial" panose="020B0604020202020204" pitchFamily="34" charset="0"/>
                    <a:cs typeface="Arial" panose="020B0604020202020204" pitchFamily="34" charset="0"/>
                  </a:rPr>
                  <a:t>w/ variance reduction</a:t>
                </a:r>
              </a:p>
            </p:txBody>
          </p:sp>
        </p:grpSp>
        <p:pic>
          <p:nvPicPr>
            <p:cNvPr id="12" name="Picture 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4000"/>
                      </a14:imgEffect>
                    </a14:imgLayer>
                  </a14:imgProps>
                </a:ext>
                <a:ext uri="{28A0092B-C50C-407E-A947-70E740481C1C}">
                  <a14:useLocalDpi xmlns:a14="http://schemas.microsoft.com/office/drawing/2010/main" val="0"/>
                </a:ext>
              </a:extLst>
            </a:blip>
            <a:srcRect l="66599" t="46977" r="31" b="30667"/>
            <a:stretch/>
          </p:blipFill>
          <p:spPr>
            <a:xfrm>
              <a:off x="5486158" y="4885077"/>
              <a:ext cx="4169588" cy="2095064"/>
            </a:xfrm>
            <a:prstGeom prst="rect">
              <a:avLst/>
            </a:prstGeom>
            <a:ln w="28575">
              <a:solidFill>
                <a:srgbClr val="00B050"/>
              </a:solidFill>
            </a:ln>
          </p:spPr>
        </p:pic>
      </p:grpSp>
    </p:spTree>
    <p:extLst>
      <p:ext uri="{BB962C8B-B14F-4D97-AF65-F5344CB8AC3E}">
        <p14:creationId xmlns:p14="http://schemas.microsoft.com/office/powerpoint/2010/main" val="22908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r>
              <a:rPr lang="cs-CZ" dirty="0"/>
              <a:t/>
            </a:r>
            <a:br>
              <a:rPr lang="cs-CZ" dirty="0"/>
            </a:br>
            <a:r>
              <a:rPr lang="cs-CZ" b="0" dirty="0" err="1"/>
              <a:t>Zero</a:t>
            </a:r>
            <a:r>
              <a:rPr lang="cs-CZ" b="0" dirty="0"/>
              <a:t> variance-</a:t>
            </a:r>
            <a:r>
              <a:rPr lang="cs-CZ" b="0" dirty="0" err="1"/>
              <a:t>based</a:t>
            </a:r>
            <a:r>
              <a:rPr lang="cs-CZ" b="0" dirty="0"/>
              <a:t> </a:t>
            </a:r>
            <a:r>
              <a:rPr lang="en-US" dirty="0"/>
              <a:t>subsurface scattering</a:t>
            </a:r>
          </a:p>
        </p:txBody>
      </p:sp>
      <p:sp>
        <p:nvSpPr>
          <p:cNvPr id="7" name="Podnadpis 6"/>
          <p:cNvSpPr>
            <a:spLocks noGrp="1"/>
          </p:cNvSpPr>
          <p:nvPr>
            <p:ph type="subTitle" idx="1"/>
          </p:nvPr>
        </p:nvSpPr>
        <p:spPr>
          <a:xfrm>
            <a:off x="916137" y="5079934"/>
            <a:ext cx="8663738" cy="1202117"/>
          </a:xfrm>
        </p:spPr>
        <p:txBody>
          <a:bodyPr>
            <a:normAutofit/>
          </a:bodyPr>
          <a:lstStyle/>
          <a:p>
            <a:r>
              <a:rPr lang="en-US" dirty="0"/>
              <a:t>K</a:t>
            </a:r>
            <a:r>
              <a:rPr lang="cs-CZ" dirty="0" err="1"/>
              <a:t>řivánek</a:t>
            </a:r>
            <a:r>
              <a:rPr lang="en-US" dirty="0"/>
              <a:t> and </a:t>
            </a:r>
            <a:r>
              <a:rPr lang="en-US" dirty="0" err="1"/>
              <a:t>d’Eon</a:t>
            </a:r>
            <a:r>
              <a:rPr lang="cs-CZ" dirty="0"/>
              <a:t>. </a:t>
            </a:r>
            <a:r>
              <a:rPr lang="en-US" b="1" dirty="0"/>
              <a:t>A Zero-Variance-Based Sampling Scheme for Monte Carlo Subsurface Scattering</a:t>
            </a:r>
            <a:r>
              <a:rPr lang="cs-CZ" dirty="0"/>
              <a:t>, ACM SIGGRAPH </a:t>
            </a:r>
            <a:r>
              <a:rPr lang="en-US" dirty="0"/>
              <a:t>Talks </a:t>
            </a:r>
            <a:r>
              <a:rPr lang="cs-CZ" dirty="0"/>
              <a:t>201</a:t>
            </a:r>
            <a:r>
              <a:rPr lang="en-US" dirty="0"/>
              <a:t>4</a:t>
            </a:r>
            <a:r>
              <a:rPr lang="cs-CZ" dirty="0"/>
              <a:t>.</a:t>
            </a:r>
          </a:p>
        </p:txBody>
      </p:sp>
      <p:sp>
        <p:nvSpPr>
          <p:cNvPr id="3" name="Zástupný symbol pro číslo snímku 2"/>
          <p:cNvSpPr>
            <a:spLocks noGrp="1"/>
          </p:cNvSpPr>
          <p:nvPr>
            <p:ph type="sldNum" sz="quarter" idx="4"/>
          </p:nvPr>
        </p:nvSpPr>
        <p:spPr/>
        <p:txBody>
          <a:bodyPr/>
          <a:lstStyle/>
          <a:p>
            <a:fld id="{7B6CC4D6-176D-4020-9484-FACE48CDBCFB}" type="slidenum">
              <a:rPr lang="cs-CZ" smtClean="0"/>
              <a:t>39</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9580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D904763-D9ED-4C05-B686-C10CA249AA7C}"/>
              </a:ext>
            </a:extLst>
          </p:cNvPr>
          <p:cNvSpPr>
            <a:spLocks noGrp="1"/>
          </p:cNvSpPr>
          <p:nvPr>
            <p:ph type="ctrTitle"/>
          </p:nvPr>
        </p:nvSpPr>
        <p:spPr/>
        <p:txBody>
          <a:bodyPr/>
          <a:lstStyle/>
          <a:p>
            <a:pPr algn="ctr"/>
            <a:r>
              <a:rPr lang="en-US" dirty="0"/>
              <a:t>RENDERING</a:t>
            </a:r>
          </a:p>
        </p:txBody>
      </p:sp>
      <p:sp>
        <p:nvSpPr>
          <p:cNvPr id="7" name="Subtitle 6">
            <a:extLst>
              <a:ext uri="{FF2B5EF4-FFF2-40B4-BE49-F238E27FC236}">
                <a16:creationId xmlns:a16="http://schemas.microsoft.com/office/drawing/2014/main" xmlns=""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xmlns="" id="{5EC5934C-AC77-45BC-B6FE-D7B66EBFE7C4}"/>
              </a:ext>
            </a:extLst>
          </p:cNvPr>
          <p:cNvSpPr>
            <a:spLocks noGrp="1"/>
          </p:cNvSpPr>
          <p:nvPr>
            <p:ph type="sldNum" sz="quarter" idx="4"/>
          </p:nvPr>
        </p:nvSpPr>
        <p:spPr/>
        <p:txBody>
          <a:bodyPr/>
          <a:lstStyle/>
          <a:p>
            <a:fld id="{7B6CC4D6-176D-4020-9484-FACE48CDBCFB}" type="slidenum">
              <a:rPr lang="cs-CZ" smtClean="0"/>
              <a:t>4</a:t>
            </a:fld>
            <a:endParaRPr lang="cs-CZ" dirty="0"/>
          </a:p>
        </p:txBody>
      </p:sp>
      <p:sp>
        <p:nvSpPr>
          <p:cNvPr id="4" name="Footer Placeholder 3">
            <a:extLst>
              <a:ext uri="{FF2B5EF4-FFF2-40B4-BE49-F238E27FC236}">
                <a16:creationId xmlns:a16="http://schemas.microsoft.com/office/drawing/2014/main" xmlns=""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319645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Picture 2" descr="D:\devel\2014-TED\podklady\fotky\eugene\Screen Shot 2014-05-23 at 8.19.28 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90250"/>
            <a:ext cx="10691813" cy="319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9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p:cNvSpPr/>
          <p:nvPr/>
        </p:nvSpPr>
        <p:spPr>
          <a:xfrm>
            <a:off x="726189" y="2407898"/>
            <a:ext cx="9108052" cy="41671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3" name="Volný tvar 2"/>
          <p:cNvSpPr/>
          <p:nvPr/>
        </p:nvSpPr>
        <p:spPr>
          <a:xfrm>
            <a:off x="726199" y="2264647"/>
            <a:ext cx="9108053" cy="280010"/>
          </a:xfrm>
          <a:custGeom>
            <a:avLst/>
            <a:gdLst>
              <a:gd name="connsiteX0" fmla="*/ 0 w 7448550"/>
              <a:gd name="connsiteY0" fmla="*/ 38106 h 190515"/>
              <a:gd name="connsiteX1" fmla="*/ 333375 w 7448550"/>
              <a:gd name="connsiteY1" fmla="*/ 47631 h 190515"/>
              <a:gd name="connsiteX2" fmla="*/ 552450 w 7448550"/>
              <a:gd name="connsiteY2" fmla="*/ 57156 h 190515"/>
              <a:gd name="connsiteX3" fmla="*/ 1552575 w 7448550"/>
              <a:gd name="connsiteY3" fmla="*/ 76206 h 190515"/>
              <a:gd name="connsiteX4" fmla="*/ 1819275 w 7448550"/>
              <a:gd name="connsiteY4" fmla="*/ 95256 h 190515"/>
              <a:gd name="connsiteX5" fmla="*/ 2124075 w 7448550"/>
              <a:gd name="connsiteY5" fmla="*/ 76206 h 190515"/>
              <a:gd name="connsiteX6" fmla="*/ 2486025 w 7448550"/>
              <a:gd name="connsiteY6" fmla="*/ 66681 h 190515"/>
              <a:gd name="connsiteX7" fmla="*/ 3267075 w 7448550"/>
              <a:gd name="connsiteY7" fmla="*/ 47631 h 190515"/>
              <a:gd name="connsiteX8" fmla="*/ 3333750 w 7448550"/>
              <a:gd name="connsiteY8" fmla="*/ 38106 h 190515"/>
              <a:gd name="connsiteX9" fmla="*/ 3752850 w 7448550"/>
              <a:gd name="connsiteY9" fmla="*/ 28581 h 190515"/>
              <a:gd name="connsiteX10" fmla="*/ 4038600 w 7448550"/>
              <a:gd name="connsiteY10" fmla="*/ 19056 h 190515"/>
              <a:gd name="connsiteX11" fmla="*/ 4133850 w 7448550"/>
              <a:gd name="connsiteY11" fmla="*/ 9531 h 190515"/>
              <a:gd name="connsiteX12" fmla="*/ 4191000 w 7448550"/>
              <a:gd name="connsiteY12" fmla="*/ 6 h 190515"/>
              <a:gd name="connsiteX13" fmla="*/ 4876800 w 7448550"/>
              <a:gd name="connsiteY13" fmla="*/ 19056 h 190515"/>
              <a:gd name="connsiteX14" fmla="*/ 5162550 w 7448550"/>
              <a:gd name="connsiteY14" fmla="*/ 38106 h 190515"/>
              <a:gd name="connsiteX15" fmla="*/ 5372100 w 7448550"/>
              <a:gd name="connsiteY15" fmla="*/ 57156 h 190515"/>
              <a:gd name="connsiteX16" fmla="*/ 5562600 w 7448550"/>
              <a:gd name="connsiteY16" fmla="*/ 76206 h 190515"/>
              <a:gd name="connsiteX17" fmla="*/ 5657850 w 7448550"/>
              <a:gd name="connsiteY17" fmla="*/ 85731 h 190515"/>
              <a:gd name="connsiteX18" fmla="*/ 5753100 w 7448550"/>
              <a:gd name="connsiteY18" fmla="*/ 104781 h 190515"/>
              <a:gd name="connsiteX19" fmla="*/ 5943600 w 7448550"/>
              <a:gd name="connsiteY19" fmla="*/ 114306 h 190515"/>
              <a:gd name="connsiteX20" fmla="*/ 6419850 w 7448550"/>
              <a:gd name="connsiteY20" fmla="*/ 123831 h 190515"/>
              <a:gd name="connsiteX21" fmla="*/ 6734175 w 7448550"/>
              <a:gd name="connsiteY21" fmla="*/ 133356 h 190515"/>
              <a:gd name="connsiteX22" fmla="*/ 6838950 w 7448550"/>
              <a:gd name="connsiteY22" fmla="*/ 142881 h 190515"/>
              <a:gd name="connsiteX23" fmla="*/ 7191375 w 7448550"/>
              <a:gd name="connsiteY23" fmla="*/ 161931 h 190515"/>
              <a:gd name="connsiteX24" fmla="*/ 7248525 w 7448550"/>
              <a:gd name="connsiteY24" fmla="*/ 171456 h 190515"/>
              <a:gd name="connsiteX25" fmla="*/ 7286625 w 7448550"/>
              <a:gd name="connsiteY25" fmla="*/ 180981 h 190515"/>
              <a:gd name="connsiteX26" fmla="*/ 7448550 w 7448550"/>
              <a:gd name="connsiteY26" fmla="*/ 190506 h 1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8550" h="190515">
                <a:moveTo>
                  <a:pt x="0" y="38106"/>
                </a:moveTo>
                <a:lnTo>
                  <a:pt x="333375" y="47631"/>
                </a:lnTo>
                <a:cubicBezTo>
                  <a:pt x="406426" y="50150"/>
                  <a:pt x="479376" y="55443"/>
                  <a:pt x="552450" y="57156"/>
                </a:cubicBezTo>
                <a:lnTo>
                  <a:pt x="1552575" y="76206"/>
                </a:lnTo>
                <a:cubicBezTo>
                  <a:pt x="1656861" y="93587"/>
                  <a:pt x="1669487" y="98030"/>
                  <a:pt x="1819275" y="95256"/>
                </a:cubicBezTo>
                <a:cubicBezTo>
                  <a:pt x="1921056" y="93371"/>
                  <a:pt x="2022370" y="80565"/>
                  <a:pt x="2124075" y="76206"/>
                </a:cubicBezTo>
                <a:cubicBezTo>
                  <a:pt x="2244656" y="71038"/>
                  <a:pt x="2365375" y="69856"/>
                  <a:pt x="2486025" y="66681"/>
                </a:cubicBezTo>
                <a:cubicBezTo>
                  <a:pt x="2859141" y="37980"/>
                  <a:pt x="2405244" y="70311"/>
                  <a:pt x="3267075" y="47631"/>
                </a:cubicBezTo>
                <a:cubicBezTo>
                  <a:pt x="3289518" y="47040"/>
                  <a:pt x="3311317" y="38986"/>
                  <a:pt x="3333750" y="38106"/>
                </a:cubicBezTo>
                <a:cubicBezTo>
                  <a:pt x="3473379" y="32630"/>
                  <a:pt x="3613165" y="32356"/>
                  <a:pt x="3752850" y="28581"/>
                </a:cubicBezTo>
                <a:lnTo>
                  <a:pt x="4038600" y="19056"/>
                </a:lnTo>
                <a:cubicBezTo>
                  <a:pt x="4070350" y="15881"/>
                  <a:pt x="4102188" y="13489"/>
                  <a:pt x="4133850" y="9531"/>
                </a:cubicBezTo>
                <a:cubicBezTo>
                  <a:pt x="4153014" y="7136"/>
                  <a:pt x="4171689" y="-242"/>
                  <a:pt x="4191000" y="6"/>
                </a:cubicBezTo>
                <a:cubicBezTo>
                  <a:pt x="4419669" y="2938"/>
                  <a:pt x="4648200" y="12706"/>
                  <a:pt x="4876800" y="19056"/>
                </a:cubicBezTo>
                <a:cubicBezTo>
                  <a:pt x="4972050" y="25406"/>
                  <a:pt x="5068387" y="22412"/>
                  <a:pt x="5162550" y="38106"/>
                </a:cubicBezTo>
                <a:cubicBezTo>
                  <a:pt x="5269907" y="55999"/>
                  <a:pt x="5200425" y="46426"/>
                  <a:pt x="5372100" y="57156"/>
                </a:cubicBezTo>
                <a:cubicBezTo>
                  <a:pt x="5463126" y="79912"/>
                  <a:pt x="5383346" y="62417"/>
                  <a:pt x="5562600" y="76206"/>
                </a:cubicBezTo>
                <a:cubicBezTo>
                  <a:pt x="5594414" y="78653"/>
                  <a:pt x="5626100" y="82556"/>
                  <a:pt x="5657850" y="85731"/>
                </a:cubicBezTo>
                <a:cubicBezTo>
                  <a:pt x="5690061" y="93784"/>
                  <a:pt x="5719366" y="102186"/>
                  <a:pt x="5753100" y="104781"/>
                </a:cubicBezTo>
                <a:cubicBezTo>
                  <a:pt x="5816492" y="109657"/>
                  <a:pt x="5880047" y="112490"/>
                  <a:pt x="5943600" y="114306"/>
                </a:cubicBezTo>
                <a:lnTo>
                  <a:pt x="6419850" y="123831"/>
                </a:lnTo>
                <a:lnTo>
                  <a:pt x="6734175" y="133356"/>
                </a:lnTo>
                <a:cubicBezTo>
                  <a:pt x="6769100" y="136531"/>
                  <a:pt x="6803949" y="140693"/>
                  <a:pt x="6838950" y="142881"/>
                </a:cubicBezTo>
                <a:lnTo>
                  <a:pt x="7191375" y="161931"/>
                </a:lnTo>
                <a:cubicBezTo>
                  <a:pt x="7210425" y="165106"/>
                  <a:pt x="7229587" y="167668"/>
                  <a:pt x="7248525" y="171456"/>
                </a:cubicBezTo>
                <a:cubicBezTo>
                  <a:pt x="7261362" y="174023"/>
                  <a:pt x="7273614" y="179535"/>
                  <a:pt x="7286625" y="180981"/>
                </a:cubicBezTo>
                <a:cubicBezTo>
                  <a:pt x="7378458" y="191185"/>
                  <a:pt x="7386316" y="190506"/>
                  <a:pt x="7448550" y="190506"/>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4" name="Volný tvar 3"/>
          <p:cNvSpPr/>
          <p:nvPr/>
        </p:nvSpPr>
        <p:spPr>
          <a:xfrm>
            <a:off x="726195" y="2824615"/>
            <a:ext cx="9108053" cy="164253"/>
          </a:xfrm>
          <a:custGeom>
            <a:avLst/>
            <a:gdLst>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 name="connsiteX0" fmla="*/ 0 w 7693970"/>
              <a:gd name="connsiteY0" fmla="*/ 16505 h 111755"/>
              <a:gd name="connsiteX1" fmla="*/ 542925 w 7693970"/>
              <a:gd name="connsiteY1" fmla="*/ 54605 h 111755"/>
              <a:gd name="connsiteX2" fmla="*/ 933450 w 7693970"/>
              <a:gd name="connsiteY2" fmla="*/ 64130 h 111755"/>
              <a:gd name="connsiteX3" fmla="*/ 1162050 w 7693970"/>
              <a:gd name="connsiteY3" fmla="*/ 73655 h 111755"/>
              <a:gd name="connsiteX4" fmla="*/ 1485900 w 7693970"/>
              <a:gd name="connsiteY4" fmla="*/ 83180 h 111755"/>
              <a:gd name="connsiteX5" fmla="*/ 2038350 w 7693970"/>
              <a:gd name="connsiteY5" fmla="*/ 83180 h 111755"/>
              <a:gd name="connsiteX6" fmla="*/ 2333625 w 7693970"/>
              <a:gd name="connsiteY6" fmla="*/ 64130 h 111755"/>
              <a:gd name="connsiteX7" fmla="*/ 2771775 w 7693970"/>
              <a:gd name="connsiteY7" fmla="*/ 73655 h 111755"/>
              <a:gd name="connsiteX8" fmla="*/ 2886075 w 7693970"/>
              <a:gd name="connsiteY8" fmla="*/ 83180 h 111755"/>
              <a:gd name="connsiteX9" fmla="*/ 3038475 w 7693970"/>
              <a:gd name="connsiteY9" fmla="*/ 92705 h 111755"/>
              <a:gd name="connsiteX10" fmla="*/ 3981450 w 7693970"/>
              <a:gd name="connsiteY10" fmla="*/ 73655 h 111755"/>
              <a:gd name="connsiteX11" fmla="*/ 4076700 w 7693970"/>
              <a:gd name="connsiteY11" fmla="*/ 64130 h 111755"/>
              <a:gd name="connsiteX12" fmla="*/ 4191000 w 7693970"/>
              <a:gd name="connsiteY12" fmla="*/ 54605 h 111755"/>
              <a:gd name="connsiteX13" fmla="*/ 4591050 w 7693970"/>
              <a:gd name="connsiteY13" fmla="*/ 92705 h 111755"/>
              <a:gd name="connsiteX14" fmla="*/ 4695825 w 7693970"/>
              <a:gd name="connsiteY14" fmla="*/ 111755 h 111755"/>
              <a:gd name="connsiteX15" fmla="*/ 5448300 w 7693970"/>
              <a:gd name="connsiteY15" fmla="*/ 102230 h 111755"/>
              <a:gd name="connsiteX16" fmla="*/ 5734050 w 7693970"/>
              <a:gd name="connsiteY16" fmla="*/ 83180 h 111755"/>
              <a:gd name="connsiteX17" fmla="*/ 5829300 w 7693970"/>
              <a:gd name="connsiteY17" fmla="*/ 64130 h 111755"/>
              <a:gd name="connsiteX18" fmla="*/ 6296025 w 7693970"/>
              <a:gd name="connsiteY18" fmla="*/ 45080 h 111755"/>
              <a:gd name="connsiteX19" fmla="*/ 6381750 w 7693970"/>
              <a:gd name="connsiteY19" fmla="*/ 26030 h 111755"/>
              <a:gd name="connsiteX20" fmla="*/ 6667500 w 7693970"/>
              <a:gd name="connsiteY20" fmla="*/ 16505 h 111755"/>
              <a:gd name="connsiteX21" fmla="*/ 7010400 w 7693970"/>
              <a:gd name="connsiteY21" fmla="*/ 16505 h 111755"/>
              <a:gd name="connsiteX22" fmla="*/ 7077075 w 7693970"/>
              <a:gd name="connsiteY22" fmla="*/ 26030 h 111755"/>
              <a:gd name="connsiteX23" fmla="*/ 7315200 w 7693970"/>
              <a:gd name="connsiteY23" fmla="*/ 35555 h 111755"/>
              <a:gd name="connsiteX24" fmla="*/ 7381875 w 7693970"/>
              <a:gd name="connsiteY24" fmla="*/ 45080 h 111755"/>
              <a:gd name="connsiteX25" fmla="*/ 7419975 w 7693970"/>
              <a:gd name="connsiteY25" fmla="*/ 54605 h 111755"/>
              <a:gd name="connsiteX26" fmla="*/ 7677150 w 7693970"/>
              <a:gd name="connsiteY26" fmla="*/ 64130 h 111755"/>
              <a:gd name="connsiteX27" fmla="*/ 7668825 w 7693970"/>
              <a:gd name="connsiteY27" fmla="*/ 79504 h 111755"/>
              <a:gd name="connsiteX0" fmla="*/ 0 w 7689808"/>
              <a:gd name="connsiteY0" fmla="*/ 16505 h 2115338"/>
              <a:gd name="connsiteX1" fmla="*/ 542925 w 7689808"/>
              <a:gd name="connsiteY1" fmla="*/ 54605 h 2115338"/>
              <a:gd name="connsiteX2" fmla="*/ 933450 w 7689808"/>
              <a:gd name="connsiteY2" fmla="*/ 64130 h 2115338"/>
              <a:gd name="connsiteX3" fmla="*/ 1162050 w 7689808"/>
              <a:gd name="connsiteY3" fmla="*/ 73655 h 2115338"/>
              <a:gd name="connsiteX4" fmla="*/ 1485900 w 7689808"/>
              <a:gd name="connsiteY4" fmla="*/ 83180 h 2115338"/>
              <a:gd name="connsiteX5" fmla="*/ 2038350 w 7689808"/>
              <a:gd name="connsiteY5" fmla="*/ 83180 h 2115338"/>
              <a:gd name="connsiteX6" fmla="*/ 2333625 w 7689808"/>
              <a:gd name="connsiteY6" fmla="*/ 64130 h 2115338"/>
              <a:gd name="connsiteX7" fmla="*/ 2771775 w 7689808"/>
              <a:gd name="connsiteY7" fmla="*/ 73655 h 2115338"/>
              <a:gd name="connsiteX8" fmla="*/ 2886075 w 7689808"/>
              <a:gd name="connsiteY8" fmla="*/ 83180 h 2115338"/>
              <a:gd name="connsiteX9" fmla="*/ 3038475 w 7689808"/>
              <a:gd name="connsiteY9" fmla="*/ 92705 h 2115338"/>
              <a:gd name="connsiteX10" fmla="*/ 3981450 w 7689808"/>
              <a:gd name="connsiteY10" fmla="*/ 73655 h 2115338"/>
              <a:gd name="connsiteX11" fmla="*/ 4076700 w 7689808"/>
              <a:gd name="connsiteY11" fmla="*/ 64130 h 2115338"/>
              <a:gd name="connsiteX12" fmla="*/ 4191000 w 7689808"/>
              <a:gd name="connsiteY12" fmla="*/ 54605 h 2115338"/>
              <a:gd name="connsiteX13" fmla="*/ 4591050 w 7689808"/>
              <a:gd name="connsiteY13" fmla="*/ 92705 h 2115338"/>
              <a:gd name="connsiteX14" fmla="*/ 4695825 w 7689808"/>
              <a:gd name="connsiteY14" fmla="*/ 111755 h 2115338"/>
              <a:gd name="connsiteX15" fmla="*/ 5448300 w 7689808"/>
              <a:gd name="connsiteY15" fmla="*/ 102230 h 2115338"/>
              <a:gd name="connsiteX16" fmla="*/ 5734050 w 7689808"/>
              <a:gd name="connsiteY16" fmla="*/ 83180 h 2115338"/>
              <a:gd name="connsiteX17" fmla="*/ 5829300 w 7689808"/>
              <a:gd name="connsiteY17" fmla="*/ 64130 h 2115338"/>
              <a:gd name="connsiteX18" fmla="*/ 6296025 w 7689808"/>
              <a:gd name="connsiteY18" fmla="*/ 45080 h 2115338"/>
              <a:gd name="connsiteX19" fmla="*/ 6381750 w 7689808"/>
              <a:gd name="connsiteY19" fmla="*/ 26030 h 2115338"/>
              <a:gd name="connsiteX20" fmla="*/ 6667500 w 7689808"/>
              <a:gd name="connsiteY20" fmla="*/ 16505 h 2115338"/>
              <a:gd name="connsiteX21" fmla="*/ 7010400 w 7689808"/>
              <a:gd name="connsiteY21" fmla="*/ 16505 h 2115338"/>
              <a:gd name="connsiteX22" fmla="*/ 7077075 w 7689808"/>
              <a:gd name="connsiteY22" fmla="*/ 26030 h 2115338"/>
              <a:gd name="connsiteX23" fmla="*/ 7315200 w 7689808"/>
              <a:gd name="connsiteY23" fmla="*/ 35555 h 2115338"/>
              <a:gd name="connsiteX24" fmla="*/ 7381875 w 7689808"/>
              <a:gd name="connsiteY24" fmla="*/ 45080 h 2115338"/>
              <a:gd name="connsiteX25" fmla="*/ 7419975 w 7689808"/>
              <a:gd name="connsiteY25" fmla="*/ 54605 h 2115338"/>
              <a:gd name="connsiteX26" fmla="*/ 7677150 w 7689808"/>
              <a:gd name="connsiteY26" fmla="*/ 64130 h 2115338"/>
              <a:gd name="connsiteX27" fmla="*/ 7643318 w 7689808"/>
              <a:gd name="connsiteY27" fmla="*/ 2115338 h 2115338"/>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77150" h="111755">
                <a:moveTo>
                  <a:pt x="0" y="16505"/>
                </a:moveTo>
                <a:cubicBezTo>
                  <a:pt x="212693" y="46890"/>
                  <a:pt x="125158" y="36242"/>
                  <a:pt x="542925" y="54605"/>
                </a:cubicBezTo>
                <a:cubicBezTo>
                  <a:pt x="673013" y="60323"/>
                  <a:pt x="803298" y="60125"/>
                  <a:pt x="933450" y="64130"/>
                </a:cubicBezTo>
                <a:cubicBezTo>
                  <a:pt x="1009680" y="66476"/>
                  <a:pt x="1085829" y="71027"/>
                  <a:pt x="1162050" y="73655"/>
                </a:cubicBezTo>
                <a:lnTo>
                  <a:pt x="1485900" y="83180"/>
                </a:lnTo>
                <a:cubicBezTo>
                  <a:pt x="1700914" y="119016"/>
                  <a:pt x="1566658" y="100229"/>
                  <a:pt x="2038350" y="83180"/>
                </a:cubicBezTo>
                <a:cubicBezTo>
                  <a:pt x="2136915" y="79617"/>
                  <a:pt x="2333625" y="64130"/>
                  <a:pt x="2333625" y="64130"/>
                </a:cubicBezTo>
                <a:lnTo>
                  <a:pt x="2771775" y="73655"/>
                </a:lnTo>
                <a:cubicBezTo>
                  <a:pt x="2809984" y="74973"/>
                  <a:pt x="2847940" y="80456"/>
                  <a:pt x="2886075" y="83180"/>
                </a:cubicBezTo>
                <a:lnTo>
                  <a:pt x="3038475" y="92705"/>
                </a:lnTo>
                <a:lnTo>
                  <a:pt x="3981450" y="73655"/>
                </a:lnTo>
                <a:cubicBezTo>
                  <a:pt x="4013330" y="72298"/>
                  <a:pt x="4044923" y="67019"/>
                  <a:pt x="4076700" y="64130"/>
                </a:cubicBezTo>
                <a:lnTo>
                  <a:pt x="4191000" y="54605"/>
                </a:lnTo>
                <a:cubicBezTo>
                  <a:pt x="4222925" y="57381"/>
                  <a:pt x="4542057" y="83797"/>
                  <a:pt x="4591050" y="92705"/>
                </a:cubicBezTo>
                <a:lnTo>
                  <a:pt x="4695825" y="111755"/>
                </a:lnTo>
                <a:lnTo>
                  <a:pt x="5448300" y="102230"/>
                </a:lnTo>
                <a:cubicBezTo>
                  <a:pt x="5541147" y="100316"/>
                  <a:pt x="5640710" y="90958"/>
                  <a:pt x="5734050" y="83180"/>
                </a:cubicBezTo>
                <a:cubicBezTo>
                  <a:pt x="5765800" y="76830"/>
                  <a:pt x="5796945" y="65374"/>
                  <a:pt x="5829300" y="64130"/>
                </a:cubicBezTo>
                <a:lnTo>
                  <a:pt x="6296025" y="45080"/>
                </a:lnTo>
                <a:cubicBezTo>
                  <a:pt x="6313616" y="40682"/>
                  <a:pt x="6366075" y="26926"/>
                  <a:pt x="6381750" y="26030"/>
                </a:cubicBezTo>
                <a:cubicBezTo>
                  <a:pt x="6476898" y="20593"/>
                  <a:pt x="6572250" y="19680"/>
                  <a:pt x="6667500" y="16505"/>
                </a:cubicBezTo>
                <a:cubicBezTo>
                  <a:pt x="6807560" y="-11507"/>
                  <a:pt x="6724061" y="1435"/>
                  <a:pt x="7010400" y="16505"/>
                </a:cubicBezTo>
                <a:cubicBezTo>
                  <a:pt x="7032820" y="17685"/>
                  <a:pt x="7054668" y="24630"/>
                  <a:pt x="7077075" y="26030"/>
                </a:cubicBezTo>
                <a:cubicBezTo>
                  <a:pt x="7156359" y="30985"/>
                  <a:pt x="7235825" y="32380"/>
                  <a:pt x="7315200" y="35555"/>
                </a:cubicBezTo>
                <a:cubicBezTo>
                  <a:pt x="7337425" y="38730"/>
                  <a:pt x="7359786" y="41064"/>
                  <a:pt x="7381875" y="45080"/>
                </a:cubicBezTo>
                <a:cubicBezTo>
                  <a:pt x="7394755" y="47422"/>
                  <a:pt x="7406974" y="53075"/>
                  <a:pt x="7419975" y="54605"/>
                </a:cubicBezTo>
                <a:cubicBezTo>
                  <a:pt x="7529915" y="67539"/>
                  <a:pt x="7564899" y="64130"/>
                  <a:pt x="7677150" y="64130"/>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6" name="Obdélník 5"/>
          <p:cNvSpPr/>
          <p:nvPr/>
        </p:nvSpPr>
        <p:spPr>
          <a:xfrm>
            <a:off x="726196" y="3091218"/>
            <a:ext cx="9108051" cy="279529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cxnSp>
        <p:nvCxnSpPr>
          <p:cNvPr id="7" name="Přímá spojnice se šipkou 6"/>
          <p:cNvCxnSpPr/>
          <p:nvPr/>
        </p:nvCxnSpPr>
        <p:spPr>
          <a:xfrm>
            <a:off x="1113760" y="302348"/>
            <a:ext cx="2104921" cy="2021558"/>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Volný tvar 7"/>
          <p:cNvSpPr/>
          <p:nvPr/>
        </p:nvSpPr>
        <p:spPr>
          <a:xfrm>
            <a:off x="3307791" y="2337795"/>
            <a:ext cx="1213966" cy="616087"/>
          </a:xfrm>
          <a:custGeom>
            <a:avLst/>
            <a:gdLst>
              <a:gd name="connsiteX0" fmla="*/ 0 w 1038225"/>
              <a:gd name="connsiteY0" fmla="*/ 85802 h 419177"/>
              <a:gd name="connsiteX1" fmla="*/ 28575 w 1038225"/>
              <a:gd name="connsiteY1" fmla="*/ 190577 h 419177"/>
              <a:gd name="connsiteX2" fmla="*/ 38100 w 1038225"/>
              <a:gd name="connsiteY2" fmla="*/ 219152 h 419177"/>
              <a:gd name="connsiteX3" fmla="*/ 66675 w 1038225"/>
              <a:gd name="connsiteY3" fmla="*/ 238202 h 419177"/>
              <a:gd name="connsiteX4" fmla="*/ 152400 w 1038225"/>
              <a:gd name="connsiteY4" fmla="*/ 228677 h 419177"/>
              <a:gd name="connsiteX5" fmla="*/ 180975 w 1038225"/>
              <a:gd name="connsiteY5" fmla="*/ 209627 h 419177"/>
              <a:gd name="connsiteX6" fmla="*/ 209550 w 1038225"/>
              <a:gd name="connsiteY6" fmla="*/ 200102 h 419177"/>
              <a:gd name="connsiteX7" fmla="*/ 247650 w 1038225"/>
              <a:gd name="connsiteY7" fmla="*/ 181052 h 419177"/>
              <a:gd name="connsiteX8" fmla="*/ 304800 w 1038225"/>
              <a:gd name="connsiteY8" fmla="*/ 162002 h 419177"/>
              <a:gd name="connsiteX9" fmla="*/ 323850 w 1038225"/>
              <a:gd name="connsiteY9" fmla="*/ 219152 h 419177"/>
              <a:gd name="connsiteX10" fmla="*/ 333375 w 1038225"/>
              <a:gd name="connsiteY10" fmla="*/ 257252 h 419177"/>
              <a:gd name="connsiteX11" fmla="*/ 371475 w 1038225"/>
              <a:gd name="connsiteY11" fmla="*/ 285827 h 419177"/>
              <a:gd name="connsiteX12" fmla="*/ 419100 w 1038225"/>
              <a:gd name="connsiteY12" fmla="*/ 381077 h 419177"/>
              <a:gd name="connsiteX13" fmla="*/ 438150 w 1038225"/>
              <a:gd name="connsiteY13" fmla="*/ 409652 h 419177"/>
              <a:gd name="connsiteX14" fmla="*/ 466725 w 1038225"/>
              <a:gd name="connsiteY14" fmla="*/ 419177 h 419177"/>
              <a:gd name="connsiteX15" fmla="*/ 495300 w 1038225"/>
              <a:gd name="connsiteY15" fmla="*/ 381077 h 419177"/>
              <a:gd name="connsiteX16" fmla="*/ 523875 w 1038225"/>
              <a:gd name="connsiteY16" fmla="*/ 314402 h 419177"/>
              <a:gd name="connsiteX17" fmla="*/ 533400 w 1038225"/>
              <a:gd name="connsiteY17" fmla="*/ 247727 h 419177"/>
              <a:gd name="connsiteX18" fmla="*/ 590550 w 1038225"/>
              <a:gd name="connsiteY18" fmla="*/ 228677 h 419177"/>
              <a:gd name="connsiteX19" fmla="*/ 647700 w 1038225"/>
              <a:gd name="connsiteY19" fmla="*/ 247727 h 419177"/>
              <a:gd name="connsiteX20" fmla="*/ 704850 w 1038225"/>
              <a:gd name="connsiteY20" fmla="*/ 285827 h 419177"/>
              <a:gd name="connsiteX21" fmla="*/ 733425 w 1038225"/>
              <a:gd name="connsiteY21" fmla="*/ 304877 h 419177"/>
              <a:gd name="connsiteX22" fmla="*/ 771525 w 1038225"/>
              <a:gd name="connsiteY22" fmla="*/ 323927 h 419177"/>
              <a:gd name="connsiteX23" fmla="*/ 828675 w 1038225"/>
              <a:gd name="connsiteY23" fmla="*/ 342977 h 419177"/>
              <a:gd name="connsiteX24" fmla="*/ 857250 w 1038225"/>
              <a:gd name="connsiteY24" fmla="*/ 323927 h 419177"/>
              <a:gd name="connsiteX25" fmla="*/ 904875 w 1038225"/>
              <a:gd name="connsiteY25" fmla="*/ 219152 h 419177"/>
              <a:gd name="connsiteX26" fmla="*/ 981075 w 1038225"/>
              <a:gd name="connsiteY26" fmla="*/ 114377 h 419177"/>
              <a:gd name="connsiteX27" fmla="*/ 1000125 w 1038225"/>
              <a:gd name="connsiteY27" fmla="*/ 57227 h 419177"/>
              <a:gd name="connsiteX28" fmla="*/ 1019175 w 1038225"/>
              <a:gd name="connsiteY28" fmla="*/ 28652 h 419177"/>
              <a:gd name="connsiteX29" fmla="*/ 1038225 w 1038225"/>
              <a:gd name="connsiteY29" fmla="*/ 77 h 41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5" h="419177">
                <a:moveTo>
                  <a:pt x="0" y="85802"/>
                </a:moveTo>
                <a:cubicBezTo>
                  <a:pt x="13463" y="153118"/>
                  <a:pt x="4405" y="118068"/>
                  <a:pt x="28575" y="190577"/>
                </a:cubicBezTo>
                <a:cubicBezTo>
                  <a:pt x="31750" y="200102"/>
                  <a:pt x="29746" y="213583"/>
                  <a:pt x="38100" y="219152"/>
                </a:cubicBezTo>
                <a:lnTo>
                  <a:pt x="66675" y="238202"/>
                </a:lnTo>
                <a:cubicBezTo>
                  <a:pt x="95250" y="235027"/>
                  <a:pt x="124508" y="235650"/>
                  <a:pt x="152400" y="228677"/>
                </a:cubicBezTo>
                <a:cubicBezTo>
                  <a:pt x="163506" y="225901"/>
                  <a:pt x="170736" y="214747"/>
                  <a:pt x="180975" y="209627"/>
                </a:cubicBezTo>
                <a:cubicBezTo>
                  <a:pt x="189955" y="205137"/>
                  <a:pt x="200322" y="204057"/>
                  <a:pt x="209550" y="200102"/>
                </a:cubicBezTo>
                <a:cubicBezTo>
                  <a:pt x="222601" y="194509"/>
                  <a:pt x="234467" y="186325"/>
                  <a:pt x="247650" y="181052"/>
                </a:cubicBezTo>
                <a:cubicBezTo>
                  <a:pt x="266294" y="173594"/>
                  <a:pt x="304800" y="162002"/>
                  <a:pt x="304800" y="162002"/>
                </a:cubicBezTo>
                <a:cubicBezTo>
                  <a:pt x="311150" y="181052"/>
                  <a:pt x="318980" y="199671"/>
                  <a:pt x="323850" y="219152"/>
                </a:cubicBezTo>
                <a:cubicBezTo>
                  <a:pt x="327025" y="231852"/>
                  <a:pt x="325766" y="246600"/>
                  <a:pt x="333375" y="257252"/>
                </a:cubicBezTo>
                <a:cubicBezTo>
                  <a:pt x="342602" y="270170"/>
                  <a:pt x="358775" y="276302"/>
                  <a:pt x="371475" y="285827"/>
                </a:cubicBezTo>
                <a:cubicBezTo>
                  <a:pt x="386553" y="346139"/>
                  <a:pt x="373738" y="313035"/>
                  <a:pt x="419100" y="381077"/>
                </a:cubicBezTo>
                <a:cubicBezTo>
                  <a:pt x="425450" y="390602"/>
                  <a:pt x="427290" y="406032"/>
                  <a:pt x="438150" y="409652"/>
                </a:cubicBezTo>
                <a:lnTo>
                  <a:pt x="466725" y="419177"/>
                </a:lnTo>
                <a:cubicBezTo>
                  <a:pt x="476250" y="406477"/>
                  <a:pt x="488200" y="395276"/>
                  <a:pt x="495300" y="381077"/>
                </a:cubicBezTo>
                <a:cubicBezTo>
                  <a:pt x="556807" y="258062"/>
                  <a:pt x="454534" y="418413"/>
                  <a:pt x="523875" y="314402"/>
                </a:cubicBezTo>
                <a:cubicBezTo>
                  <a:pt x="527050" y="292177"/>
                  <a:pt x="519617" y="265448"/>
                  <a:pt x="533400" y="247727"/>
                </a:cubicBezTo>
                <a:cubicBezTo>
                  <a:pt x="545728" y="231876"/>
                  <a:pt x="590550" y="228677"/>
                  <a:pt x="590550" y="228677"/>
                </a:cubicBezTo>
                <a:cubicBezTo>
                  <a:pt x="609600" y="235027"/>
                  <a:pt x="630992" y="236588"/>
                  <a:pt x="647700" y="247727"/>
                </a:cubicBezTo>
                <a:lnTo>
                  <a:pt x="704850" y="285827"/>
                </a:lnTo>
                <a:cubicBezTo>
                  <a:pt x="714375" y="292177"/>
                  <a:pt x="723186" y="299757"/>
                  <a:pt x="733425" y="304877"/>
                </a:cubicBezTo>
                <a:cubicBezTo>
                  <a:pt x="746125" y="311227"/>
                  <a:pt x="758342" y="318654"/>
                  <a:pt x="771525" y="323927"/>
                </a:cubicBezTo>
                <a:cubicBezTo>
                  <a:pt x="790169" y="331385"/>
                  <a:pt x="828675" y="342977"/>
                  <a:pt x="828675" y="342977"/>
                </a:cubicBezTo>
                <a:cubicBezTo>
                  <a:pt x="838200" y="336627"/>
                  <a:pt x="850381" y="333085"/>
                  <a:pt x="857250" y="323927"/>
                </a:cubicBezTo>
                <a:cubicBezTo>
                  <a:pt x="882438" y="290343"/>
                  <a:pt x="886772" y="255357"/>
                  <a:pt x="904875" y="219152"/>
                </a:cubicBezTo>
                <a:cubicBezTo>
                  <a:pt x="928986" y="170930"/>
                  <a:pt x="944666" y="158067"/>
                  <a:pt x="981075" y="114377"/>
                </a:cubicBezTo>
                <a:cubicBezTo>
                  <a:pt x="987425" y="95327"/>
                  <a:pt x="988986" y="73935"/>
                  <a:pt x="1000125" y="57227"/>
                </a:cubicBezTo>
                <a:cubicBezTo>
                  <a:pt x="1006475" y="47702"/>
                  <a:pt x="1014055" y="38891"/>
                  <a:pt x="1019175" y="28652"/>
                </a:cubicBezTo>
                <a:cubicBezTo>
                  <a:pt x="1034969" y="-2935"/>
                  <a:pt x="1016995" y="77"/>
                  <a:pt x="1038225" y="77"/>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9" name="Volný tvar 8"/>
          <p:cNvSpPr/>
          <p:nvPr/>
        </p:nvSpPr>
        <p:spPr>
          <a:xfrm>
            <a:off x="1859930" y="2421899"/>
            <a:ext cx="1358751" cy="621057"/>
          </a:xfrm>
          <a:custGeom>
            <a:avLst/>
            <a:gdLst>
              <a:gd name="connsiteX0" fmla="*/ 1162050 w 1162050"/>
              <a:gd name="connsiteY0" fmla="*/ 47625 h 422558"/>
              <a:gd name="connsiteX1" fmla="*/ 1076325 w 1162050"/>
              <a:gd name="connsiteY1" fmla="*/ 66675 h 422558"/>
              <a:gd name="connsiteX2" fmla="*/ 1047750 w 1162050"/>
              <a:gd name="connsiteY2" fmla="*/ 104775 h 422558"/>
              <a:gd name="connsiteX3" fmla="*/ 1028700 w 1162050"/>
              <a:gd name="connsiteY3" fmla="*/ 133350 h 422558"/>
              <a:gd name="connsiteX4" fmla="*/ 1000125 w 1162050"/>
              <a:gd name="connsiteY4" fmla="*/ 171450 h 422558"/>
              <a:gd name="connsiteX5" fmla="*/ 981075 w 1162050"/>
              <a:gd name="connsiteY5" fmla="*/ 209550 h 422558"/>
              <a:gd name="connsiteX6" fmla="*/ 847725 w 1162050"/>
              <a:gd name="connsiteY6" fmla="*/ 171450 h 422558"/>
              <a:gd name="connsiteX7" fmla="*/ 819150 w 1162050"/>
              <a:gd name="connsiteY7" fmla="*/ 152400 h 422558"/>
              <a:gd name="connsiteX8" fmla="*/ 762000 w 1162050"/>
              <a:gd name="connsiteY8" fmla="*/ 133350 h 422558"/>
              <a:gd name="connsiteX9" fmla="*/ 733425 w 1162050"/>
              <a:gd name="connsiteY9" fmla="*/ 123825 h 422558"/>
              <a:gd name="connsiteX10" fmla="*/ 704850 w 1162050"/>
              <a:gd name="connsiteY10" fmla="*/ 104775 h 422558"/>
              <a:gd name="connsiteX11" fmla="*/ 676275 w 1162050"/>
              <a:gd name="connsiteY11" fmla="*/ 76200 h 422558"/>
              <a:gd name="connsiteX12" fmla="*/ 647700 w 1162050"/>
              <a:gd name="connsiteY12" fmla="*/ 66675 h 422558"/>
              <a:gd name="connsiteX13" fmla="*/ 628650 w 1162050"/>
              <a:gd name="connsiteY13" fmla="*/ 104775 h 422558"/>
              <a:gd name="connsiteX14" fmla="*/ 600075 w 1162050"/>
              <a:gd name="connsiteY14" fmla="*/ 133350 h 422558"/>
              <a:gd name="connsiteX15" fmla="*/ 552450 w 1162050"/>
              <a:gd name="connsiteY15" fmla="*/ 285750 h 422558"/>
              <a:gd name="connsiteX16" fmla="*/ 542925 w 1162050"/>
              <a:gd name="connsiteY16" fmla="*/ 342900 h 422558"/>
              <a:gd name="connsiteX17" fmla="*/ 533400 w 1162050"/>
              <a:gd name="connsiteY17" fmla="*/ 419100 h 422558"/>
              <a:gd name="connsiteX18" fmla="*/ 485775 w 1162050"/>
              <a:gd name="connsiteY18" fmla="*/ 400050 h 422558"/>
              <a:gd name="connsiteX19" fmla="*/ 447675 w 1162050"/>
              <a:gd name="connsiteY19" fmla="*/ 371475 h 422558"/>
              <a:gd name="connsiteX20" fmla="*/ 419100 w 1162050"/>
              <a:gd name="connsiteY20" fmla="*/ 352425 h 422558"/>
              <a:gd name="connsiteX21" fmla="*/ 352425 w 1162050"/>
              <a:gd name="connsiteY21" fmla="*/ 285750 h 422558"/>
              <a:gd name="connsiteX22" fmla="*/ 314325 w 1162050"/>
              <a:gd name="connsiteY22" fmla="*/ 266700 h 422558"/>
              <a:gd name="connsiteX23" fmla="*/ 295275 w 1162050"/>
              <a:gd name="connsiteY23" fmla="*/ 238125 h 422558"/>
              <a:gd name="connsiteX24" fmla="*/ 238125 w 1162050"/>
              <a:gd name="connsiteY24" fmla="*/ 200025 h 422558"/>
              <a:gd name="connsiteX25" fmla="*/ 219075 w 1162050"/>
              <a:gd name="connsiteY25" fmla="*/ 161925 h 422558"/>
              <a:gd name="connsiteX26" fmla="*/ 247650 w 1162050"/>
              <a:gd name="connsiteY26" fmla="*/ 142875 h 422558"/>
              <a:gd name="connsiteX27" fmla="*/ 276225 w 1162050"/>
              <a:gd name="connsiteY27" fmla="*/ 133350 h 422558"/>
              <a:gd name="connsiteX28" fmla="*/ 333375 w 1162050"/>
              <a:gd name="connsiteY28" fmla="*/ 104775 h 422558"/>
              <a:gd name="connsiteX29" fmla="*/ 266700 w 1162050"/>
              <a:gd name="connsiteY29" fmla="*/ 76200 h 422558"/>
              <a:gd name="connsiteX30" fmla="*/ 161925 w 1162050"/>
              <a:gd name="connsiteY30" fmla="*/ 57150 h 422558"/>
              <a:gd name="connsiteX31" fmla="*/ 0 w 1162050"/>
              <a:gd name="connsiteY31" fmla="*/ 38100 h 422558"/>
              <a:gd name="connsiteX32" fmla="*/ 28575 w 1162050"/>
              <a:gd name="connsiteY32" fmla="*/ 0 h 42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050" h="422558">
                <a:moveTo>
                  <a:pt x="1162050" y="47625"/>
                </a:moveTo>
                <a:cubicBezTo>
                  <a:pt x="1133475" y="53975"/>
                  <a:pt x="1102507" y="53584"/>
                  <a:pt x="1076325" y="66675"/>
                </a:cubicBezTo>
                <a:cubicBezTo>
                  <a:pt x="1062126" y="73775"/>
                  <a:pt x="1056977" y="91857"/>
                  <a:pt x="1047750" y="104775"/>
                </a:cubicBezTo>
                <a:cubicBezTo>
                  <a:pt x="1041096" y="114090"/>
                  <a:pt x="1035354" y="124035"/>
                  <a:pt x="1028700" y="133350"/>
                </a:cubicBezTo>
                <a:cubicBezTo>
                  <a:pt x="1019473" y="146268"/>
                  <a:pt x="1008539" y="157988"/>
                  <a:pt x="1000125" y="171450"/>
                </a:cubicBezTo>
                <a:cubicBezTo>
                  <a:pt x="992600" y="183491"/>
                  <a:pt x="987425" y="196850"/>
                  <a:pt x="981075" y="209550"/>
                </a:cubicBezTo>
                <a:cubicBezTo>
                  <a:pt x="970914" y="207010"/>
                  <a:pt x="864123" y="182382"/>
                  <a:pt x="847725" y="171450"/>
                </a:cubicBezTo>
                <a:cubicBezTo>
                  <a:pt x="838200" y="165100"/>
                  <a:pt x="829611" y="157049"/>
                  <a:pt x="819150" y="152400"/>
                </a:cubicBezTo>
                <a:cubicBezTo>
                  <a:pt x="800800" y="144245"/>
                  <a:pt x="781050" y="139700"/>
                  <a:pt x="762000" y="133350"/>
                </a:cubicBezTo>
                <a:cubicBezTo>
                  <a:pt x="752475" y="130175"/>
                  <a:pt x="741779" y="129394"/>
                  <a:pt x="733425" y="123825"/>
                </a:cubicBezTo>
                <a:cubicBezTo>
                  <a:pt x="723900" y="117475"/>
                  <a:pt x="713644" y="112104"/>
                  <a:pt x="704850" y="104775"/>
                </a:cubicBezTo>
                <a:cubicBezTo>
                  <a:pt x="694502" y="96151"/>
                  <a:pt x="687483" y="83672"/>
                  <a:pt x="676275" y="76200"/>
                </a:cubicBezTo>
                <a:cubicBezTo>
                  <a:pt x="667921" y="70631"/>
                  <a:pt x="657225" y="69850"/>
                  <a:pt x="647700" y="66675"/>
                </a:cubicBezTo>
                <a:cubicBezTo>
                  <a:pt x="641350" y="79375"/>
                  <a:pt x="636903" y="93221"/>
                  <a:pt x="628650" y="104775"/>
                </a:cubicBezTo>
                <a:cubicBezTo>
                  <a:pt x="620820" y="115736"/>
                  <a:pt x="604335" y="120571"/>
                  <a:pt x="600075" y="133350"/>
                </a:cubicBezTo>
                <a:cubicBezTo>
                  <a:pt x="539427" y="315293"/>
                  <a:pt x="620224" y="195384"/>
                  <a:pt x="552450" y="285750"/>
                </a:cubicBezTo>
                <a:cubicBezTo>
                  <a:pt x="549275" y="304800"/>
                  <a:pt x="545656" y="323781"/>
                  <a:pt x="542925" y="342900"/>
                </a:cubicBezTo>
                <a:cubicBezTo>
                  <a:pt x="539305" y="368240"/>
                  <a:pt x="551500" y="401000"/>
                  <a:pt x="533400" y="419100"/>
                </a:cubicBezTo>
                <a:cubicBezTo>
                  <a:pt x="521310" y="431190"/>
                  <a:pt x="500721" y="408353"/>
                  <a:pt x="485775" y="400050"/>
                </a:cubicBezTo>
                <a:cubicBezTo>
                  <a:pt x="471898" y="392340"/>
                  <a:pt x="460593" y="380702"/>
                  <a:pt x="447675" y="371475"/>
                </a:cubicBezTo>
                <a:cubicBezTo>
                  <a:pt x="438360" y="364821"/>
                  <a:pt x="427609" y="360083"/>
                  <a:pt x="419100" y="352425"/>
                </a:cubicBezTo>
                <a:cubicBezTo>
                  <a:pt x="395738" y="331399"/>
                  <a:pt x="380538" y="299806"/>
                  <a:pt x="352425" y="285750"/>
                </a:cubicBezTo>
                <a:lnTo>
                  <a:pt x="314325" y="266700"/>
                </a:lnTo>
                <a:cubicBezTo>
                  <a:pt x="307975" y="257175"/>
                  <a:pt x="303890" y="245663"/>
                  <a:pt x="295275" y="238125"/>
                </a:cubicBezTo>
                <a:cubicBezTo>
                  <a:pt x="278045" y="223048"/>
                  <a:pt x="238125" y="200025"/>
                  <a:pt x="238125" y="200025"/>
                </a:cubicBezTo>
                <a:cubicBezTo>
                  <a:pt x="231775" y="187325"/>
                  <a:pt x="216741" y="175931"/>
                  <a:pt x="219075" y="161925"/>
                </a:cubicBezTo>
                <a:cubicBezTo>
                  <a:pt x="220957" y="150633"/>
                  <a:pt x="237411" y="147995"/>
                  <a:pt x="247650" y="142875"/>
                </a:cubicBezTo>
                <a:cubicBezTo>
                  <a:pt x="256630" y="138385"/>
                  <a:pt x="267245" y="137840"/>
                  <a:pt x="276225" y="133350"/>
                </a:cubicBezTo>
                <a:cubicBezTo>
                  <a:pt x="350083" y="96421"/>
                  <a:pt x="261551" y="128716"/>
                  <a:pt x="333375" y="104775"/>
                </a:cubicBezTo>
                <a:cubicBezTo>
                  <a:pt x="311150" y="95250"/>
                  <a:pt x="289424" y="84463"/>
                  <a:pt x="266700" y="76200"/>
                </a:cubicBezTo>
                <a:cubicBezTo>
                  <a:pt x="235753" y="64947"/>
                  <a:pt x="191939" y="62152"/>
                  <a:pt x="161925" y="57150"/>
                </a:cubicBezTo>
                <a:cubicBezTo>
                  <a:pt x="42765" y="37290"/>
                  <a:pt x="210834" y="55670"/>
                  <a:pt x="0" y="38100"/>
                </a:cubicBezTo>
                <a:cubicBezTo>
                  <a:pt x="21541" y="5789"/>
                  <a:pt x="10955" y="17620"/>
                  <a:pt x="285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10" name="Volný tvar 9"/>
          <p:cNvSpPr/>
          <p:nvPr/>
        </p:nvSpPr>
        <p:spPr>
          <a:xfrm>
            <a:off x="3240961" y="2323904"/>
            <a:ext cx="3240956" cy="2645886"/>
          </a:xfrm>
          <a:custGeom>
            <a:avLst/>
            <a:gdLst>
              <a:gd name="connsiteX0" fmla="*/ 38100 w 2771775"/>
              <a:gd name="connsiteY0" fmla="*/ 123825 h 1800225"/>
              <a:gd name="connsiteX1" fmla="*/ 28575 w 2771775"/>
              <a:gd name="connsiteY1" fmla="*/ 219075 h 1800225"/>
              <a:gd name="connsiteX2" fmla="*/ 9525 w 2771775"/>
              <a:gd name="connsiteY2" fmla="*/ 276225 h 1800225"/>
              <a:gd name="connsiteX3" fmla="*/ 0 w 2771775"/>
              <a:gd name="connsiteY3" fmla="*/ 400050 h 1800225"/>
              <a:gd name="connsiteX4" fmla="*/ 9525 w 2771775"/>
              <a:gd name="connsiteY4" fmla="*/ 1104900 h 1800225"/>
              <a:gd name="connsiteX5" fmla="*/ 19050 w 2771775"/>
              <a:gd name="connsiteY5" fmla="*/ 1190625 h 1800225"/>
              <a:gd name="connsiteX6" fmla="*/ 38100 w 2771775"/>
              <a:gd name="connsiteY6" fmla="*/ 1314450 h 1800225"/>
              <a:gd name="connsiteX7" fmla="*/ 47625 w 2771775"/>
              <a:gd name="connsiteY7" fmla="*/ 1352550 h 1800225"/>
              <a:gd name="connsiteX8" fmla="*/ 123825 w 2771775"/>
              <a:gd name="connsiteY8" fmla="*/ 1304925 h 1800225"/>
              <a:gd name="connsiteX9" fmla="*/ 180975 w 2771775"/>
              <a:gd name="connsiteY9" fmla="*/ 1266825 h 1800225"/>
              <a:gd name="connsiteX10" fmla="*/ 228600 w 2771775"/>
              <a:gd name="connsiteY10" fmla="*/ 1209675 h 1800225"/>
              <a:gd name="connsiteX11" fmla="*/ 257175 w 2771775"/>
              <a:gd name="connsiteY11" fmla="*/ 1171575 h 1800225"/>
              <a:gd name="connsiteX12" fmla="*/ 352425 w 2771775"/>
              <a:gd name="connsiteY12" fmla="*/ 1114425 h 1800225"/>
              <a:gd name="connsiteX13" fmla="*/ 390525 w 2771775"/>
              <a:gd name="connsiteY13" fmla="*/ 1076325 h 1800225"/>
              <a:gd name="connsiteX14" fmla="*/ 428625 w 2771775"/>
              <a:gd name="connsiteY14" fmla="*/ 1057275 h 1800225"/>
              <a:gd name="connsiteX15" fmla="*/ 495300 w 2771775"/>
              <a:gd name="connsiteY15" fmla="*/ 1009650 h 1800225"/>
              <a:gd name="connsiteX16" fmla="*/ 542925 w 2771775"/>
              <a:gd name="connsiteY16" fmla="*/ 1000125 h 1800225"/>
              <a:gd name="connsiteX17" fmla="*/ 609600 w 2771775"/>
              <a:gd name="connsiteY17" fmla="*/ 981075 h 1800225"/>
              <a:gd name="connsiteX18" fmla="*/ 638175 w 2771775"/>
              <a:gd name="connsiteY18" fmla="*/ 971550 h 1800225"/>
              <a:gd name="connsiteX19" fmla="*/ 695325 w 2771775"/>
              <a:gd name="connsiteY19" fmla="*/ 962025 h 1800225"/>
              <a:gd name="connsiteX20" fmla="*/ 723900 w 2771775"/>
              <a:gd name="connsiteY20" fmla="*/ 942975 h 1800225"/>
              <a:gd name="connsiteX21" fmla="*/ 742950 w 2771775"/>
              <a:gd name="connsiteY21" fmla="*/ 990600 h 1800225"/>
              <a:gd name="connsiteX22" fmla="*/ 752475 w 2771775"/>
              <a:gd name="connsiteY22" fmla="*/ 1047750 h 1800225"/>
              <a:gd name="connsiteX23" fmla="*/ 762000 w 2771775"/>
              <a:gd name="connsiteY23" fmla="*/ 1095375 h 1800225"/>
              <a:gd name="connsiteX24" fmla="*/ 771525 w 2771775"/>
              <a:gd name="connsiteY24" fmla="*/ 1219200 h 1800225"/>
              <a:gd name="connsiteX25" fmla="*/ 781050 w 2771775"/>
              <a:gd name="connsiteY25" fmla="*/ 1276350 h 1800225"/>
              <a:gd name="connsiteX26" fmla="*/ 790575 w 2771775"/>
              <a:gd name="connsiteY26" fmla="*/ 1390650 h 1800225"/>
              <a:gd name="connsiteX27" fmla="*/ 876300 w 2771775"/>
              <a:gd name="connsiteY27" fmla="*/ 1504950 h 1800225"/>
              <a:gd name="connsiteX28" fmla="*/ 952500 w 2771775"/>
              <a:gd name="connsiteY28" fmla="*/ 1638300 h 1800225"/>
              <a:gd name="connsiteX29" fmla="*/ 1028700 w 2771775"/>
              <a:gd name="connsiteY29" fmla="*/ 1733550 h 1800225"/>
              <a:gd name="connsiteX30" fmla="*/ 1076325 w 2771775"/>
              <a:gd name="connsiteY30" fmla="*/ 1790700 h 1800225"/>
              <a:gd name="connsiteX31" fmla="*/ 1104900 w 2771775"/>
              <a:gd name="connsiteY31" fmla="*/ 1800225 h 1800225"/>
              <a:gd name="connsiteX32" fmla="*/ 1171575 w 2771775"/>
              <a:gd name="connsiteY32" fmla="*/ 1781175 h 1800225"/>
              <a:gd name="connsiteX33" fmla="*/ 1238250 w 2771775"/>
              <a:gd name="connsiteY33" fmla="*/ 1704975 h 1800225"/>
              <a:gd name="connsiteX34" fmla="*/ 1304925 w 2771775"/>
              <a:gd name="connsiteY34" fmla="*/ 1657350 h 1800225"/>
              <a:gd name="connsiteX35" fmla="*/ 1362075 w 2771775"/>
              <a:gd name="connsiteY35" fmla="*/ 1609725 h 1800225"/>
              <a:gd name="connsiteX36" fmla="*/ 1581150 w 2771775"/>
              <a:gd name="connsiteY36" fmla="*/ 1438275 h 1800225"/>
              <a:gd name="connsiteX37" fmla="*/ 1695450 w 2771775"/>
              <a:gd name="connsiteY37" fmla="*/ 1362075 h 1800225"/>
              <a:gd name="connsiteX38" fmla="*/ 2019300 w 2771775"/>
              <a:gd name="connsiteY38" fmla="*/ 1200150 h 1800225"/>
              <a:gd name="connsiteX39" fmla="*/ 2238375 w 2771775"/>
              <a:gd name="connsiteY39" fmla="*/ 1123950 h 1800225"/>
              <a:gd name="connsiteX40" fmla="*/ 2409825 w 2771775"/>
              <a:gd name="connsiteY40" fmla="*/ 1028700 h 1800225"/>
              <a:gd name="connsiteX41" fmla="*/ 2647950 w 2771775"/>
              <a:gd name="connsiteY41" fmla="*/ 847725 h 1800225"/>
              <a:gd name="connsiteX42" fmla="*/ 2695575 w 2771775"/>
              <a:gd name="connsiteY42" fmla="*/ 762000 h 1800225"/>
              <a:gd name="connsiteX43" fmla="*/ 2733675 w 2771775"/>
              <a:gd name="connsiteY43" fmla="*/ 714375 h 1800225"/>
              <a:gd name="connsiteX44" fmla="*/ 2762250 w 2771775"/>
              <a:gd name="connsiteY44" fmla="*/ 647700 h 1800225"/>
              <a:gd name="connsiteX45" fmla="*/ 2667000 w 2771775"/>
              <a:gd name="connsiteY45" fmla="*/ 638175 h 1800225"/>
              <a:gd name="connsiteX46" fmla="*/ 2495550 w 2771775"/>
              <a:gd name="connsiteY46" fmla="*/ 619125 h 1800225"/>
              <a:gd name="connsiteX47" fmla="*/ 2438400 w 2771775"/>
              <a:gd name="connsiteY47" fmla="*/ 581025 h 1800225"/>
              <a:gd name="connsiteX48" fmla="*/ 2409825 w 2771775"/>
              <a:gd name="connsiteY48" fmla="*/ 561975 h 1800225"/>
              <a:gd name="connsiteX49" fmla="*/ 2362200 w 2771775"/>
              <a:gd name="connsiteY49" fmla="*/ 552450 h 1800225"/>
              <a:gd name="connsiteX50" fmla="*/ 2266950 w 2771775"/>
              <a:gd name="connsiteY50" fmla="*/ 514350 h 1800225"/>
              <a:gd name="connsiteX51" fmla="*/ 2219325 w 2771775"/>
              <a:gd name="connsiteY51" fmla="*/ 504825 h 1800225"/>
              <a:gd name="connsiteX52" fmla="*/ 2162175 w 2771775"/>
              <a:gd name="connsiteY52" fmla="*/ 485775 h 1800225"/>
              <a:gd name="connsiteX53" fmla="*/ 2076450 w 2771775"/>
              <a:gd name="connsiteY53" fmla="*/ 466725 h 1800225"/>
              <a:gd name="connsiteX54" fmla="*/ 2038350 w 2771775"/>
              <a:gd name="connsiteY54" fmla="*/ 457200 h 1800225"/>
              <a:gd name="connsiteX55" fmla="*/ 1933575 w 2771775"/>
              <a:gd name="connsiteY55" fmla="*/ 447675 h 1800225"/>
              <a:gd name="connsiteX56" fmla="*/ 1962150 w 2771775"/>
              <a:gd name="connsiteY56" fmla="*/ 428625 h 1800225"/>
              <a:gd name="connsiteX57" fmla="*/ 2019300 w 2771775"/>
              <a:gd name="connsiteY57" fmla="*/ 409575 h 1800225"/>
              <a:gd name="connsiteX58" fmla="*/ 2066925 w 2771775"/>
              <a:gd name="connsiteY58" fmla="*/ 381000 h 1800225"/>
              <a:gd name="connsiteX59" fmla="*/ 2114550 w 2771775"/>
              <a:gd name="connsiteY59" fmla="*/ 371475 h 1800225"/>
              <a:gd name="connsiteX60" fmla="*/ 2190750 w 2771775"/>
              <a:gd name="connsiteY60" fmla="*/ 352425 h 1800225"/>
              <a:gd name="connsiteX61" fmla="*/ 2219325 w 2771775"/>
              <a:gd name="connsiteY61" fmla="*/ 323850 h 1800225"/>
              <a:gd name="connsiteX62" fmla="*/ 2257425 w 2771775"/>
              <a:gd name="connsiteY62" fmla="*/ 314325 h 1800225"/>
              <a:gd name="connsiteX63" fmla="*/ 2371725 w 2771775"/>
              <a:gd name="connsiteY63" fmla="*/ 285750 h 1800225"/>
              <a:gd name="connsiteX64" fmla="*/ 2438400 w 2771775"/>
              <a:gd name="connsiteY64" fmla="*/ 238125 h 1800225"/>
              <a:gd name="connsiteX65" fmla="*/ 2505075 w 2771775"/>
              <a:gd name="connsiteY65" fmla="*/ 200025 h 1800225"/>
              <a:gd name="connsiteX66" fmla="*/ 2590800 w 2771775"/>
              <a:gd name="connsiteY66" fmla="*/ 133350 h 1800225"/>
              <a:gd name="connsiteX67" fmla="*/ 2647950 w 2771775"/>
              <a:gd name="connsiteY67" fmla="*/ 104775 h 1800225"/>
              <a:gd name="connsiteX68" fmla="*/ 2667000 w 2771775"/>
              <a:gd name="connsiteY68" fmla="*/ 76200 h 1800225"/>
              <a:gd name="connsiteX69" fmla="*/ 2695575 w 2771775"/>
              <a:gd name="connsiteY69" fmla="*/ 66675 h 1800225"/>
              <a:gd name="connsiteX70" fmla="*/ 2733675 w 2771775"/>
              <a:gd name="connsiteY70" fmla="*/ 38100 h 1800225"/>
              <a:gd name="connsiteX71" fmla="*/ 2771775 w 2771775"/>
              <a:gd name="connsiteY71"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1775" h="1800225">
                <a:moveTo>
                  <a:pt x="38100" y="123825"/>
                </a:moveTo>
                <a:cubicBezTo>
                  <a:pt x="34925" y="155575"/>
                  <a:pt x="34455" y="187713"/>
                  <a:pt x="28575" y="219075"/>
                </a:cubicBezTo>
                <a:cubicBezTo>
                  <a:pt x="24874" y="238812"/>
                  <a:pt x="12657" y="256390"/>
                  <a:pt x="9525" y="276225"/>
                </a:cubicBezTo>
                <a:cubicBezTo>
                  <a:pt x="3069" y="317115"/>
                  <a:pt x="3175" y="358775"/>
                  <a:pt x="0" y="400050"/>
                </a:cubicBezTo>
                <a:cubicBezTo>
                  <a:pt x="3175" y="635000"/>
                  <a:pt x="3865" y="869997"/>
                  <a:pt x="9525" y="1104900"/>
                </a:cubicBezTo>
                <a:cubicBezTo>
                  <a:pt x="10218" y="1133643"/>
                  <a:pt x="15484" y="1162096"/>
                  <a:pt x="19050" y="1190625"/>
                </a:cubicBezTo>
                <a:cubicBezTo>
                  <a:pt x="22100" y="1215023"/>
                  <a:pt x="32804" y="1287969"/>
                  <a:pt x="38100" y="1314450"/>
                </a:cubicBezTo>
                <a:cubicBezTo>
                  <a:pt x="40667" y="1327287"/>
                  <a:pt x="44450" y="1339850"/>
                  <a:pt x="47625" y="1352550"/>
                </a:cubicBezTo>
                <a:cubicBezTo>
                  <a:pt x="176736" y="1309513"/>
                  <a:pt x="58803" y="1361819"/>
                  <a:pt x="123825" y="1304925"/>
                </a:cubicBezTo>
                <a:cubicBezTo>
                  <a:pt x="141055" y="1289848"/>
                  <a:pt x="164034" y="1282226"/>
                  <a:pt x="180975" y="1266825"/>
                </a:cubicBezTo>
                <a:cubicBezTo>
                  <a:pt x="199324" y="1250144"/>
                  <a:pt x="213109" y="1229039"/>
                  <a:pt x="228600" y="1209675"/>
                </a:cubicBezTo>
                <a:cubicBezTo>
                  <a:pt x="238517" y="1197279"/>
                  <a:pt x="244779" y="1181492"/>
                  <a:pt x="257175" y="1171575"/>
                </a:cubicBezTo>
                <a:cubicBezTo>
                  <a:pt x="268511" y="1162506"/>
                  <a:pt x="331745" y="1132151"/>
                  <a:pt x="352425" y="1114425"/>
                </a:cubicBezTo>
                <a:cubicBezTo>
                  <a:pt x="366062" y="1102736"/>
                  <a:pt x="376157" y="1087101"/>
                  <a:pt x="390525" y="1076325"/>
                </a:cubicBezTo>
                <a:cubicBezTo>
                  <a:pt x="401884" y="1067806"/>
                  <a:pt x="417071" y="1065528"/>
                  <a:pt x="428625" y="1057275"/>
                </a:cubicBezTo>
                <a:cubicBezTo>
                  <a:pt x="475388" y="1023873"/>
                  <a:pt x="436564" y="1029229"/>
                  <a:pt x="495300" y="1009650"/>
                </a:cubicBezTo>
                <a:cubicBezTo>
                  <a:pt x="510659" y="1004530"/>
                  <a:pt x="527219" y="1004052"/>
                  <a:pt x="542925" y="1000125"/>
                </a:cubicBezTo>
                <a:cubicBezTo>
                  <a:pt x="565349" y="994519"/>
                  <a:pt x="587460" y="987717"/>
                  <a:pt x="609600" y="981075"/>
                </a:cubicBezTo>
                <a:cubicBezTo>
                  <a:pt x="619217" y="978190"/>
                  <a:pt x="628374" y="973728"/>
                  <a:pt x="638175" y="971550"/>
                </a:cubicBezTo>
                <a:cubicBezTo>
                  <a:pt x="657028" y="967360"/>
                  <a:pt x="676275" y="965200"/>
                  <a:pt x="695325" y="962025"/>
                </a:cubicBezTo>
                <a:cubicBezTo>
                  <a:pt x="704850" y="955675"/>
                  <a:pt x="714084" y="937085"/>
                  <a:pt x="723900" y="942975"/>
                </a:cubicBezTo>
                <a:cubicBezTo>
                  <a:pt x="738561" y="951772"/>
                  <a:pt x="738451" y="974105"/>
                  <a:pt x="742950" y="990600"/>
                </a:cubicBezTo>
                <a:cubicBezTo>
                  <a:pt x="748032" y="1009232"/>
                  <a:pt x="749020" y="1028749"/>
                  <a:pt x="752475" y="1047750"/>
                </a:cubicBezTo>
                <a:cubicBezTo>
                  <a:pt x="755371" y="1063678"/>
                  <a:pt x="758825" y="1079500"/>
                  <a:pt x="762000" y="1095375"/>
                </a:cubicBezTo>
                <a:cubicBezTo>
                  <a:pt x="765175" y="1136650"/>
                  <a:pt x="767191" y="1178031"/>
                  <a:pt x="771525" y="1219200"/>
                </a:cubicBezTo>
                <a:cubicBezTo>
                  <a:pt x="773547" y="1238407"/>
                  <a:pt x="778917" y="1257155"/>
                  <a:pt x="781050" y="1276350"/>
                </a:cubicBezTo>
                <a:cubicBezTo>
                  <a:pt x="785272" y="1314348"/>
                  <a:pt x="782281" y="1353328"/>
                  <a:pt x="790575" y="1390650"/>
                </a:cubicBezTo>
                <a:cubicBezTo>
                  <a:pt x="806098" y="1460506"/>
                  <a:pt x="835839" y="1447148"/>
                  <a:pt x="876300" y="1504950"/>
                </a:cubicBezTo>
                <a:cubicBezTo>
                  <a:pt x="905659" y="1546891"/>
                  <a:pt x="924102" y="1595703"/>
                  <a:pt x="952500" y="1638300"/>
                </a:cubicBezTo>
                <a:cubicBezTo>
                  <a:pt x="1035166" y="1762298"/>
                  <a:pt x="947266" y="1638544"/>
                  <a:pt x="1028700" y="1733550"/>
                </a:cubicBezTo>
                <a:cubicBezTo>
                  <a:pt x="1052128" y="1760883"/>
                  <a:pt x="1043296" y="1768681"/>
                  <a:pt x="1076325" y="1790700"/>
                </a:cubicBezTo>
                <a:cubicBezTo>
                  <a:pt x="1084679" y="1796269"/>
                  <a:pt x="1095375" y="1797050"/>
                  <a:pt x="1104900" y="1800225"/>
                </a:cubicBezTo>
                <a:cubicBezTo>
                  <a:pt x="1127125" y="1793875"/>
                  <a:pt x="1150901" y="1791512"/>
                  <a:pt x="1171575" y="1781175"/>
                </a:cubicBezTo>
                <a:cubicBezTo>
                  <a:pt x="1187714" y="1773105"/>
                  <a:pt x="1232200" y="1710475"/>
                  <a:pt x="1238250" y="1704975"/>
                </a:cubicBezTo>
                <a:cubicBezTo>
                  <a:pt x="1258460" y="1686603"/>
                  <a:pt x="1283277" y="1674003"/>
                  <a:pt x="1304925" y="1657350"/>
                </a:cubicBezTo>
                <a:cubicBezTo>
                  <a:pt x="1324580" y="1642231"/>
                  <a:pt x="1343726" y="1626406"/>
                  <a:pt x="1362075" y="1609725"/>
                </a:cubicBezTo>
                <a:cubicBezTo>
                  <a:pt x="1495509" y="1488421"/>
                  <a:pt x="1278581" y="1650074"/>
                  <a:pt x="1581150" y="1438275"/>
                </a:cubicBezTo>
                <a:cubicBezTo>
                  <a:pt x="1618663" y="1412016"/>
                  <a:pt x="1655133" y="1383784"/>
                  <a:pt x="1695450" y="1362075"/>
                </a:cubicBezTo>
                <a:cubicBezTo>
                  <a:pt x="1804505" y="1303353"/>
                  <a:pt x="1902648" y="1247871"/>
                  <a:pt x="2019300" y="1200150"/>
                </a:cubicBezTo>
                <a:cubicBezTo>
                  <a:pt x="2090860" y="1170876"/>
                  <a:pt x="2167581" y="1155030"/>
                  <a:pt x="2238375" y="1123950"/>
                </a:cubicBezTo>
                <a:cubicBezTo>
                  <a:pt x="2298237" y="1097669"/>
                  <a:pt x="2354732" y="1063898"/>
                  <a:pt x="2409825" y="1028700"/>
                </a:cubicBezTo>
                <a:cubicBezTo>
                  <a:pt x="2530482" y="951614"/>
                  <a:pt x="2558694" y="924230"/>
                  <a:pt x="2647950" y="847725"/>
                </a:cubicBezTo>
                <a:cubicBezTo>
                  <a:pt x="2663825" y="819150"/>
                  <a:pt x="2677898" y="789497"/>
                  <a:pt x="2695575" y="762000"/>
                </a:cubicBezTo>
                <a:cubicBezTo>
                  <a:pt x="2706569" y="744899"/>
                  <a:pt x="2722398" y="731291"/>
                  <a:pt x="2733675" y="714375"/>
                </a:cubicBezTo>
                <a:cubicBezTo>
                  <a:pt x="2749368" y="690835"/>
                  <a:pt x="2753783" y="673100"/>
                  <a:pt x="2762250" y="647700"/>
                </a:cubicBezTo>
                <a:lnTo>
                  <a:pt x="2667000" y="638175"/>
                </a:lnTo>
                <a:cubicBezTo>
                  <a:pt x="2510135" y="625103"/>
                  <a:pt x="2579955" y="640226"/>
                  <a:pt x="2495550" y="619125"/>
                </a:cubicBezTo>
                <a:lnTo>
                  <a:pt x="2438400" y="581025"/>
                </a:lnTo>
                <a:cubicBezTo>
                  <a:pt x="2428875" y="574675"/>
                  <a:pt x="2421050" y="564220"/>
                  <a:pt x="2409825" y="561975"/>
                </a:cubicBezTo>
                <a:cubicBezTo>
                  <a:pt x="2393950" y="558800"/>
                  <a:pt x="2377559" y="557570"/>
                  <a:pt x="2362200" y="552450"/>
                </a:cubicBezTo>
                <a:cubicBezTo>
                  <a:pt x="2329759" y="541636"/>
                  <a:pt x="2300482" y="521056"/>
                  <a:pt x="2266950" y="514350"/>
                </a:cubicBezTo>
                <a:cubicBezTo>
                  <a:pt x="2251075" y="511175"/>
                  <a:pt x="2234944" y="509085"/>
                  <a:pt x="2219325" y="504825"/>
                </a:cubicBezTo>
                <a:cubicBezTo>
                  <a:pt x="2199952" y="499541"/>
                  <a:pt x="2181656" y="490645"/>
                  <a:pt x="2162175" y="485775"/>
                </a:cubicBezTo>
                <a:cubicBezTo>
                  <a:pt x="2069257" y="462546"/>
                  <a:pt x="2185281" y="490910"/>
                  <a:pt x="2076450" y="466725"/>
                </a:cubicBezTo>
                <a:cubicBezTo>
                  <a:pt x="2063671" y="463885"/>
                  <a:pt x="2051326" y="458930"/>
                  <a:pt x="2038350" y="457200"/>
                </a:cubicBezTo>
                <a:cubicBezTo>
                  <a:pt x="2003589" y="452565"/>
                  <a:pt x="1968500" y="450850"/>
                  <a:pt x="1933575" y="447675"/>
                </a:cubicBezTo>
                <a:cubicBezTo>
                  <a:pt x="1943100" y="441325"/>
                  <a:pt x="1951689" y="433274"/>
                  <a:pt x="1962150" y="428625"/>
                </a:cubicBezTo>
                <a:cubicBezTo>
                  <a:pt x="1980500" y="420470"/>
                  <a:pt x="2002081" y="419906"/>
                  <a:pt x="2019300" y="409575"/>
                </a:cubicBezTo>
                <a:cubicBezTo>
                  <a:pt x="2035175" y="400050"/>
                  <a:pt x="2049736" y="387876"/>
                  <a:pt x="2066925" y="381000"/>
                </a:cubicBezTo>
                <a:cubicBezTo>
                  <a:pt x="2081956" y="374987"/>
                  <a:pt x="2098775" y="375115"/>
                  <a:pt x="2114550" y="371475"/>
                </a:cubicBezTo>
                <a:cubicBezTo>
                  <a:pt x="2140061" y="365588"/>
                  <a:pt x="2165350" y="358775"/>
                  <a:pt x="2190750" y="352425"/>
                </a:cubicBezTo>
                <a:cubicBezTo>
                  <a:pt x="2200275" y="342900"/>
                  <a:pt x="2207629" y="330533"/>
                  <a:pt x="2219325" y="323850"/>
                </a:cubicBezTo>
                <a:cubicBezTo>
                  <a:pt x="2230691" y="317355"/>
                  <a:pt x="2245006" y="318465"/>
                  <a:pt x="2257425" y="314325"/>
                </a:cubicBezTo>
                <a:cubicBezTo>
                  <a:pt x="2349859" y="283514"/>
                  <a:pt x="2256657" y="302188"/>
                  <a:pt x="2371725" y="285750"/>
                </a:cubicBezTo>
                <a:cubicBezTo>
                  <a:pt x="2388080" y="273484"/>
                  <a:pt x="2418901" y="249267"/>
                  <a:pt x="2438400" y="238125"/>
                </a:cubicBezTo>
                <a:cubicBezTo>
                  <a:pt x="2482696" y="212813"/>
                  <a:pt x="2467945" y="227872"/>
                  <a:pt x="2505075" y="200025"/>
                </a:cubicBezTo>
                <a:cubicBezTo>
                  <a:pt x="2534035" y="178305"/>
                  <a:pt x="2556457" y="144798"/>
                  <a:pt x="2590800" y="133350"/>
                </a:cubicBezTo>
                <a:cubicBezTo>
                  <a:pt x="2630235" y="120205"/>
                  <a:pt x="2611021" y="129394"/>
                  <a:pt x="2647950" y="104775"/>
                </a:cubicBezTo>
                <a:cubicBezTo>
                  <a:pt x="2654300" y="95250"/>
                  <a:pt x="2658061" y="83351"/>
                  <a:pt x="2667000" y="76200"/>
                </a:cubicBezTo>
                <a:cubicBezTo>
                  <a:pt x="2674840" y="69928"/>
                  <a:pt x="2686858" y="71656"/>
                  <a:pt x="2695575" y="66675"/>
                </a:cubicBezTo>
                <a:cubicBezTo>
                  <a:pt x="2709358" y="58799"/>
                  <a:pt x="2722450" y="49325"/>
                  <a:pt x="2733675" y="38100"/>
                </a:cubicBezTo>
                <a:cubicBezTo>
                  <a:pt x="2779651" y="-7876"/>
                  <a:pt x="2728229" y="21773"/>
                  <a:pt x="27717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11" name="Volný tvar 10"/>
          <p:cNvSpPr/>
          <p:nvPr/>
        </p:nvSpPr>
        <p:spPr>
          <a:xfrm>
            <a:off x="985094" y="2407900"/>
            <a:ext cx="2233599" cy="3224032"/>
          </a:xfrm>
          <a:custGeom>
            <a:avLst/>
            <a:gdLst>
              <a:gd name="connsiteX0" fmla="*/ 1910249 w 1910249"/>
              <a:gd name="connsiteY0" fmla="*/ 104775 h 2193586"/>
              <a:gd name="connsiteX1" fmla="*/ 1853099 w 1910249"/>
              <a:gd name="connsiteY1" fmla="*/ 190500 h 2193586"/>
              <a:gd name="connsiteX2" fmla="*/ 1824524 w 1910249"/>
              <a:gd name="connsiteY2" fmla="*/ 238125 h 2193586"/>
              <a:gd name="connsiteX3" fmla="*/ 1757849 w 1910249"/>
              <a:gd name="connsiteY3" fmla="*/ 323850 h 2193586"/>
              <a:gd name="connsiteX4" fmla="*/ 1710224 w 1910249"/>
              <a:gd name="connsiteY4" fmla="*/ 409575 h 2193586"/>
              <a:gd name="connsiteX5" fmla="*/ 1672124 w 1910249"/>
              <a:gd name="connsiteY5" fmla="*/ 495300 h 2193586"/>
              <a:gd name="connsiteX6" fmla="*/ 1557824 w 1910249"/>
              <a:gd name="connsiteY6" fmla="*/ 657225 h 2193586"/>
              <a:gd name="connsiteX7" fmla="*/ 1529249 w 1910249"/>
              <a:gd name="connsiteY7" fmla="*/ 742950 h 2193586"/>
              <a:gd name="connsiteX8" fmla="*/ 1443524 w 1910249"/>
              <a:gd name="connsiteY8" fmla="*/ 885825 h 2193586"/>
              <a:gd name="connsiteX9" fmla="*/ 1338749 w 1910249"/>
              <a:gd name="connsiteY9" fmla="*/ 1104900 h 2193586"/>
              <a:gd name="connsiteX10" fmla="*/ 1281599 w 1910249"/>
              <a:gd name="connsiteY10" fmla="*/ 1266825 h 2193586"/>
              <a:gd name="connsiteX11" fmla="*/ 1253024 w 1910249"/>
              <a:gd name="connsiteY11" fmla="*/ 1400175 h 2193586"/>
              <a:gd name="connsiteX12" fmla="*/ 1205399 w 1910249"/>
              <a:gd name="connsiteY12" fmla="*/ 1514475 h 2193586"/>
              <a:gd name="connsiteX13" fmla="*/ 1195874 w 1910249"/>
              <a:gd name="connsiteY13" fmla="*/ 1562100 h 2193586"/>
              <a:gd name="connsiteX14" fmla="*/ 1167299 w 1910249"/>
              <a:gd name="connsiteY14" fmla="*/ 1552575 h 2193586"/>
              <a:gd name="connsiteX15" fmla="*/ 1119674 w 1910249"/>
              <a:gd name="connsiteY15" fmla="*/ 1524000 h 2193586"/>
              <a:gd name="connsiteX16" fmla="*/ 1024424 w 1910249"/>
              <a:gd name="connsiteY16" fmla="*/ 1438275 h 2193586"/>
              <a:gd name="connsiteX17" fmla="*/ 814874 w 1910249"/>
              <a:gd name="connsiteY17" fmla="*/ 1323975 h 2193586"/>
              <a:gd name="connsiteX18" fmla="*/ 738674 w 1910249"/>
              <a:gd name="connsiteY18" fmla="*/ 1276350 h 2193586"/>
              <a:gd name="connsiteX19" fmla="*/ 643424 w 1910249"/>
              <a:gd name="connsiteY19" fmla="*/ 1247775 h 2193586"/>
              <a:gd name="connsiteX20" fmla="*/ 548174 w 1910249"/>
              <a:gd name="connsiteY20" fmla="*/ 1200150 h 2193586"/>
              <a:gd name="connsiteX21" fmla="*/ 395774 w 1910249"/>
              <a:gd name="connsiteY21" fmla="*/ 1114425 h 2193586"/>
              <a:gd name="connsiteX22" fmla="*/ 348149 w 1910249"/>
              <a:gd name="connsiteY22" fmla="*/ 1085850 h 2193586"/>
              <a:gd name="connsiteX23" fmla="*/ 290999 w 1910249"/>
              <a:gd name="connsiteY23" fmla="*/ 1047750 h 2193586"/>
              <a:gd name="connsiteX24" fmla="*/ 271949 w 1910249"/>
              <a:gd name="connsiteY24" fmla="*/ 1009650 h 2193586"/>
              <a:gd name="connsiteX25" fmla="*/ 186224 w 1910249"/>
              <a:gd name="connsiteY25" fmla="*/ 962025 h 2193586"/>
              <a:gd name="connsiteX26" fmla="*/ 167174 w 1910249"/>
              <a:gd name="connsiteY26" fmla="*/ 1247775 h 2193586"/>
              <a:gd name="connsiteX27" fmla="*/ 119549 w 1910249"/>
              <a:gd name="connsiteY27" fmla="*/ 1495425 h 2193586"/>
              <a:gd name="connsiteX28" fmla="*/ 100499 w 1910249"/>
              <a:gd name="connsiteY28" fmla="*/ 1600200 h 2193586"/>
              <a:gd name="connsiteX29" fmla="*/ 62399 w 1910249"/>
              <a:gd name="connsiteY29" fmla="*/ 1714500 h 2193586"/>
              <a:gd name="connsiteX30" fmla="*/ 14774 w 1910249"/>
              <a:gd name="connsiteY30" fmla="*/ 1962150 h 2193586"/>
              <a:gd name="connsiteX31" fmla="*/ 5249 w 1910249"/>
              <a:gd name="connsiteY31" fmla="*/ 2181225 h 2193586"/>
              <a:gd name="connsiteX32" fmla="*/ 62399 w 1910249"/>
              <a:gd name="connsiteY32" fmla="*/ 2190750 h 2193586"/>
              <a:gd name="connsiteX33" fmla="*/ 281474 w 1910249"/>
              <a:gd name="connsiteY33" fmla="*/ 2162175 h 2193586"/>
              <a:gd name="connsiteX34" fmla="*/ 386249 w 1910249"/>
              <a:gd name="connsiteY34" fmla="*/ 2152650 h 2193586"/>
              <a:gd name="connsiteX35" fmla="*/ 576749 w 1910249"/>
              <a:gd name="connsiteY35" fmla="*/ 2133600 h 2193586"/>
              <a:gd name="connsiteX36" fmla="*/ 1186349 w 1910249"/>
              <a:gd name="connsiteY36" fmla="*/ 2124075 h 2193586"/>
              <a:gd name="connsiteX37" fmla="*/ 1243499 w 1910249"/>
              <a:gd name="connsiteY37" fmla="*/ 2114550 h 2193586"/>
              <a:gd name="connsiteX38" fmla="*/ 1186349 w 1910249"/>
              <a:gd name="connsiteY38" fmla="*/ 1981200 h 2193586"/>
              <a:gd name="connsiteX39" fmla="*/ 1148249 w 1910249"/>
              <a:gd name="connsiteY39" fmla="*/ 1895475 h 2193586"/>
              <a:gd name="connsiteX40" fmla="*/ 1091099 w 1910249"/>
              <a:gd name="connsiteY40" fmla="*/ 1790700 h 2193586"/>
              <a:gd name="connsiteX41" fmla="*/ 995849 w 1910249"/>
              <a:gd name="connsiteY41" fmla="*/ 1704975 h 2193586"/>
              <a:gd name="connsiteX42" fmla="*/ 881549 w 1910249"/>
              <a:gd name="connsiteY42" fmla="*/ 1581150 h 2193586"/>
              <a:gd name="connsiteX43" fmla="*/ 700574 w 1910249"/>
              <a:gd name="connsiteY43" fmla="*/ 1266825 h 2193586"/>
              <a:gd name="connsiteX44" fmla="*/ 662474 w 1910249"/>
              <a:gd name="connsiteY44" fmla="*/ 1085850 h 2193586"/>
              <a:gd name="connsiteX45" fmla="*/ 624374 w 1910249"/>
              <a:gd name="connsiteY45" fmla="*/ 990600 h 2193586"/>
              <a:gd name="connsiteX46" fmla="*/ 586274 w 1910249"/>
              <a:gd name="connsiteY46" fmla="*/ 876300 h 2193586"/>
              <a:gd name="connsiteX47" fmla="*/ 548174 w 1910249"/>
              <a:gd name="connsiteY47" fmla="*/ 800100 h 2193586"/>
              <a:gd name="connsiteX48" fmla="*/ 500549 w 1910249"/>
              <a:gd name="connsiteY48" fmla="*/ 657225 h 2193586"/>
              <a:gd name="connsiteX49" fmla="*/ 491024 w 1910249"/>
              <a:gd name="connsiteY49" fmla="*/ 542925 h 2193586"/>
              <a:gd name="connsiteX50" fmla="*/ 462449 w 1910249"/>
              <a:gd name="connsiteY50" fmla="*/ 485775 h 2193586"/>
              <a:gd name="connsiteX51" fmla="*/ 424349 w 1910249"/>
              <a:gd name="connsiteY51" fmla="*/ 381000 h 2193586"/>
              <a:gd name="connsiteX52" fmla="*/ 414824 w 1910249"/>
              <a:gd name="connsiteY52" fmla="*/ 333375 h 2193586"/>
              <a:gd name="connsiteX53" fmla="*/ 376724 w 1910249"/>
              <a:gd name="connsiteY53" fmla="*/ 257175 h 2193586"/>
              <a:gd name="connsiteX54" fmla="*/ 357674 w 1910249"/>
              <a:gd name="connsiteY54" fmla="*/ 142875 h 2193586"/>
              <a:gd name="connsiteX55" fmla="*/ 310049 w 1910249"/>
              <a:gd name="connsiteY55" fmla="*/ 38100 h 2193586"/>
              <a:gd name="connsiteX56" fmla="*/ 290999 w 1910249"/>
              <a:gd name="connsiteY56" fmla="*/ 0 h 219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10249" h="2193586">
                <a:moveTo>
                  <a:pt x="1910249" y="104775"/>
                </a:moveTo>
                <a:cubicBezTo>
                  <a:pt x="1891199" y="133350"/>
                  <a:pt x="1871670" y="161612"/>
                  <a:pt x="1853099" y="190500"/>
                </a:cubicBezTo>
                <a:cubicBezTo>
                  <a:pt x="1843088" y="206073"/>
                  <a:pt x="1835285" y="223060"/>
                  <a:pt x="1824524" y="238125"/>
                </a:cubicBezTo>
                <a:cubicBezTo>
                  <a:pt x="1803483" y="267583"/>
                  <a:pt x="1775430" y="292205"/>
                  <a:pt x="1757849" y="323850"/>
                </a:cubicBezTo>
                <a:cubicBezTo>
                  <a:pt x="1741974" y="352425"/>
                  <a:pt x="1724843" y="380337"/>
                  <a:pt x="1710224" y="409575"/>
                </a:cubicBezTo>
                <a:cubicBezTo>
                  <a:pt x="1696240" y="437544"/>
                  <a:pt x="1688697" y="468783"/>
                  <a:pt x="1672124" y="495300"/>
                </a:cubicBezTo>
                <a:cubicBezTo>
                  <a:pt x="1571636" y="656081"/>
                  <a:pt x="1654374" y="453398"/>
                  <a:pt x="1557824" y="657225"/>
                </a:cubicBezTo>
                <a:cubicBezTo>
                  <a:pt x="1544930" y="684446"/>
                  <a:pt x="1542719" y="716009"/>
                  <a:pt x="1529249" y="742950"/>
                </a:cubicBezTo>
                <a:cubicBezTo>
                  <a:pt x="1504411" y="792626"/>
                  <a:pt x="1470497" y="837274"/>
                  <a:pt x="1443524" y="885825"/>
                </a:cubicBezTo>
                <a:cubicBezTo>
                  <a:pt x="1406371" y="952701"/>
                  <a:pt x="1370540" y="1034960"/>
                  <a:pt x="1338749" y="1104900"/>
                </a:cubicBezTo>
                <a:cubicBezTo>
                  <a:pt x="1321172" y="1245516"/>
                  <a:pt x="1346760" y="1117885"/>
                  <a:pt x="1281599" y="1266825"/>
                </a:cubicBezTo>
                <a:cubicBezTo>
                  <a:pt x="1248058" y="1343490"/>
                  <a:pt x="1273902" y="1321882"/>
                  <a:pt x="1253024" y="1400175"/>
                </a:cubicBezTo>
                <a:cubicBezTo>
                  <a:pt x="1240239" y="1448119"/>
                  <a:pt x="1225706" y="1473861"/>
                  <a:pt x="1205399" y="1514475"/>
                </a:cubicBezTo>
                <a:cubicBezTo>
                  <a:pt x="1202224" y="1530350"/>
                  <a:pt x="1207322" y="1550652"/>
                  <a:pt x="1195874" y="1562100"/>
                </a:cubicBezTo>
                <a:cubicBezTo>
                  <a:pt x="1188774" y="1569200"/>
                  <a:pt x="1176279" y="1557065"/>
                  <a:pt x="1167299" y="1552575"/>
                </a:cubicBezTo>
                <a:cubicBezTo>
                  <a:pt x="1150740" y="1544296"/>
                  <a:pt x="1134485" y="1535108"/>
                  <a:pt x="1119674" y="1524000"/>
                </a:cubicBezTo>
                <a:cubicBezTo>
                  <a:pt x="1039850" y="1464132"/>
                  <a:pt x="1167716" y="1527215"/>
                  <a:pt x="1024424" y="1438275"/>
                </a:cubicBezTo>
                <a:cubicBezTo>
                  <a:pt x="956822" y="1396315"/>
                  <a:pt x="882345" y="1366145"/>
                  <a:pt x="814874" y="1323975"/>
                </a:cubicBezTo>
                <a:cubicBezTo>
                  <a:pt x="789474" y="1308100"/>
                  <a:pt x="766045" y="1288515"/>
                  <a:pt x="738674" y="1276350"/>
                </a:cubicBezTo>
                <a:cubicBezTo>
                  <a:pt x="708383" y="1262887"/>
                  <a:pt x="674201" y="1260086"/>
                  <a:pt x="643424" y="1247775"/>
                </a:cubicBezTo>
                <a:cubicBezTo>
                  <a:pt x="610465" y="1234592"/>
                  <a:pt x="579429" y="1216979"/>
                  <a:pt x="548174" y="1200150"/>
                </a:cubicBezTo>
                <a:cubicBezTo>
                  <a:pt x="496856" y="1172517"/>
                  <a:pt x="446380" y="1143343"/>
                  <a:pt x="395774" y="1114425"/>
                </a:cubicBezTo>
                <a:cubicBezTo>
                  <a:pt x="379700" y="1105240"/>
                  <a:pt x="363553" y="1096119"/>
                  <a:pt x="348149" y="1085850"/>
                </a:cubicBezTo>
                <a:lnTo>
                  <a:pt x="290999" y="1047750"/>
                </a:lnTo>
                <a:cubicBezTo>
                  <a:pt x="284649" y="1035050"/>
                  <a:pt x="281989" y="1019690"/>
                  <a:pt x="271949" y="1009650"/>
                </a:cubicBezTo>
                <a:cubicBezTo>
                  <a:pt x="259989" y="997690"/>
                  <a:pt x="204191" y="971008"/>
                  <a:pt x="186224" y="962025"/>
                </a:cubicBezTo>
                <a:cubicBezTo>
                  <a:pt x="142644" y="831284"/>
                  <a:pt x="186475" y="951829"/>
                  <a:pt x="167174" y="1247775"/>
                </a:cubicBezTo>
                <a:cubicBezTo>
                  <a:pt x="161402" y="1336283"/>
                  <a:pt x="137513" y="1409200"/>
                  <a:pt x="119549" y="1495425"/>
                </a:cubicBezTo>
                <a:cubicBezTo>
                  <a:pt x="112309" y="1530176"/>
                  <a:pt x="109459" y="1565852"/>
                  <a:pt x="100499" y="1600200"/>
                </a:cubicBezTo>
                <a:cubicBezTo>
                  <a:pt x="90362" y="1639060"/>
                  <a:pt x="72434" y="1675613"/>
                  <a:pt x="62399" y="1714500"/>
                </a:cubicBezTo>
                <a:cubicBezTo>
                  <a:pt x="31637" y="1833703"/>
                  <a:pt x="28661" y="1864944"/>
                  <a:pt x="14774" y="1962150"/>
                </a:cubicBezTo>
                <a:cubicBezTo>
                  <a:pt x="11599" y="2035175"/>
                  <a:pt x="-9659" y="2109667"/>
                  <a:pt x="5249" y="2181225"/>
                </a:cubicBezTo>
                <a:cubicBezTo>
                  <a:pt x="9188" y="2200132"/>
                  <a:pt x="43132" y="2192079"/>
                  <a:pt x="62399" y="2190750"/>
                </a:cubicBezTo>
                <a:cubicBezTo>
                  <a:pt x="135868" y="2185683"/>
                  <a:pt x="208335" y="2170780"/>
                  <a:pt x="281474" y="2162175"/>
                </a:cubicBezTo>
                <a:cubicBezTo>
                  <a:pt x="316303" y="2158077"/>
                  <a:pt x="351354" y="2156139"/>
                  <a:pt x="386249" y="2152650"/>
                </a:cubicBezTo>
                <a:cubicBezTo>
                  <a:pt x="429284" y="2148346"/>
                  <a:pt x="537926" y="2134635"/>
                  <a:pt x="576749" y="2133600"/>
                </a:cubicBezTo>
                <a:cubicBezTo>
                  <a:pt x="779902" y="2128183"/>
                  <a:pt x="983149" y="2127250"/>
                  <a:pt x="1186349" y="2124075"/>
                </a:cubicBezTo>
                <a:lnTo>
                  <a:pt x="1243499" y="2114550"/>
                </a:lnTo>
                <a:cubicBezTo>
                  <a:pt x="1268231" y="2052721"/>
                  <a:pt x="1209265" y="2021303"/>
                  <a:pt x="1186349" y="1981200"/>
                </a:cubicBezTo>
                <a:cubicBezTo>
                  <a:pt x="1170835" y="1954050"/>
                  <a:pt x="1162233" y="1923444"/>
                  <a:pt x="1148249" y="1895475"/>
                </a:cubicBezTo>
                <a:cubicBezTo>
                  <a:pt x="1130458" y="1859892"/>
                  <a:pt x="1115951" y="1821765"/>
                  <a:pt x="1091099" y="1790700"/>
                </a:cubicBezTo>
                <a:cubicBezTo>
                  <a:pt x="1064415" y="1757345"/>
                  <a:pt x="1026053" y="1735179"/>
                  <a:pt x="995849" y="1704975"/>
                </a:cubicBezTo>
                <a:cubicBezTo>
                  <a:pt x="956130" y="1665256"/>
                  <a:pt x="914824" y="1626405"/>
                  <a:pt x="881549" y="1581150"/>
                </a:cubicBezTo>
                <a:cubicBezTo>
                  <a:pt x="793661" y="1461622"/>
                  <a:pt x="761092" y="1387861"/>
                  <a:pt x="700574" y="1266825"/>
                </a:cubicBezTo>
                <a:cubicBezTo>
                  <a:pt x="687874" y="1206500"/>
                  <a:pt x="685369" y="1143088"/>
                  <a:pt x="662474" y="1085850"/>
                </a:cubicBezTo>
                <a:cubicBezTo>
                  <a:pt x="649774" y="1054100"/>
                  <a:pt x="636060" y="1022737"/>
                  <a:pt x="624374" y="990600"/>
                </a:cubicBezTo>
                <a:cubicBezTo>
                  <a:pt x="610649" y="952857"/>
                  <a:pt x="601189" y="913588"/>
                  <a:pt x="586274" y="876300"/>
                </a:cubicBezTo>
                <a:cubicBezTo>
                  <a:pt x="575727" y="849933"/>
                  <a:pt x="558522" y="826545"/>
                  <a:pt x="548174" y="800100"/>
                </a:cubicBezTo>
                <a:cubicBezTo>
                  <a:pt x="529881" y="753351"/>
                  <a:pt x="500549" y="657225"/>
                  <a:pt x="500549" y="657225"/>
                </a:cubicBezTo>
                <a:cubicBezTo>
                  <a:pt x="497374" y="619125"/>
                  <a:pt x="499318" y="580247"/>
                  <a:pt x="491024" y="542925"/>
                </a:cubicBezTo>
                <a:cubicBezTo>
                  <a:pt x="486404" y="522134"/>
                  <a:pt x="470558" y="505469"/>
                  <a:pt x="462449" y="485775"/>
                </a:cubicBezTo>
                <a:cubicBezTo>
                  <a:pt x="448299" y="451412"/>
                  <a:pt x="435434" y="416471"/>
                  <a:pt x="424349" y="381000"/>
                </a:cubicBezTo>
                <a:cubicBezTo>
                  <a:pt x="419520" y="365548"/>
                  <a:pt x="419476" y="348882"/>
                  <a:pt x="414824" y="333375"/>
                </a:cubicBezTo>
                <a:cubicBezTo>
                  <a:pt x="402114" y="291009"/>
                  <a:pt x="398167" y="289339"/>
                  <a:pt x="376724" y="257175"/>
                </a:cubicBezTo>
                <a:cubicBezTo>
                  <a:pt x="370374" y="219075"/>
                  <a:pt x="377547" y="175996"/>
                  <a:pt x="357674" y="142875"/>
                </a:cubicBezTo>
                <a:cubicBezTo>
                  <a:pt x="289247" y="28830"/>
                  <a:pt x="366973" y="166180"/>
                  <a:pt x="310049" y="38100"/>
                </a:cubicBezTo>
                <a:cubicBezTo>
                  <a:pt x="289238" y="-8725"/>
                  <a:pt x="290999" y="25302"/>
                  <a:pt x="290999"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12" name="Volný tvar 11"/>
          <p:cNvSpPr/>
          <p:nvPr/>
        </p:nvSpPr>
        <p:spPr>
          <a:xfrm>
            <a:off x="3307788" y="2505896"/>
            <a:ext cx="5936184" cy="3065868"/>
          </a:xfrm>
          <a:custGeom>
            <a:avLst/>
            <a:gdLst>
              <a:gd name="connsiteX0" fmla="*/ 0 w 5076825"/>
              <a:gd name="connsiteY0" fmla="*/ 19050 h 2085975"/>
              <a:gd name="connsiteX1" fmla="*/ 9525 w 5076825"/>
              <a:gd name="connsiteY1" fmla="*/ 66675 h 2085975"/>
              <a:gd name="connsiteX2" fmla="*/ 47625 w 5076825"/>
              <a:gd name="connsiteY2" fmla="*/ 123825 h 2085975"/>
              <a:gd name="connsiteX3" fmla="*/ 180975 w 5076825"/>
              <a:gd name="connsiteY3" fmla="*/ 276225 h 2085975"/>
              <a:gd name="connsiteX4" fmla="*/ 257175 w 5076825"/>
              <a:gd name="connsiteY4" fmla="*/ 342900 h 2085975"/>
              <a:gd name="connsiteX5" fmla="*/ 314325 w 5076825"/>
              <a:gd name="connsiteY5" fmla="*/ 419100 h 2085975"/>
              <a:gd name="connsiteX6" fmla="*/ 485775 w 5076825"/>
              <a:gd name="connsiteY6" fmla="*/ 523875 h 2085975"/>
              <a:gd name="connsiteX7" fmla="*/ 628650 w 5076825"/>
              <a:gd name="connsiteY7" fmla="*/ 628650 h 2085975"/>
              <a:gd name="connsiteX8" fmla="*/ 733425 w 5076825"/>
              <a:gd name="connsiteY8" fmla="*/ 723900 h 2085975"/>
              <a:gd name="connsiteX9" fmla="*/ 1104900 w 5076825"/>
              <a:gd name="connsiteY9" fmla="*/ 885825 h 2085975"/>
              <a:gd name="connsiteX10" fmla="*/ 1314450 w 5076825"/>
              <a:gd name="connsiteY10" fmla="*/ 990600 h 2085975"/>
              <a:gd name="connsiteX11" fmla="*/ 1685925 w 5076825"/>
              <a:gd name="connsiteY11" fmla="*/ 1171575 h 2085975"/>
              <a:gd name="connsiteX12" fmla="*/ 1857375 w 5076825"/>
              <a:gd name="connsiteY12" fmla="*/ 1228725 h 2085975"/>
              <a:gd name="connsiteX13" fmla="*/ 2162175 w 5076825"/>
              <a:gd name="connsiteY13" fmla="*/ 1343025 h 2085975"/>
              <a:gd name="connsiteX14" fmla="*/ 2266950 w 5076825"/>
              <a:gd name="connsiteY14" fmla="*/ 1400175 h 2085975"/>
              <a:gd name="connsiteX15" fmla="*/ 2438400 w 5076825"/>
              <a:gd name="connsiteY15" fmla="*/ 1457325 h 2085975"/>
              <a:gd name="connsiteX16" fmla="*/ 2590800 w 5076825"/>
              <a:gd name="connsiteY16" fmla="*/ 1524000 h 2085975"/>
              <a:gd name="connsiteX17" fmla="*/ 2647950 w 5076825"/>
              <a:gd name="connsiteY17" fmla="*/ 1552575 h 2085975"/>
              <a:gd name="connsiteX18" fmla="*/ 2733675 w 5076825"/>
              <a:gd name="connsiteY18" fmla="*/ 1590675 h 2085975"/>
              <a:gd name="connsiteX19" fmla="*/ 2809875 w 5076825"/>
              <a:gd name="connsiteY19" fmla="*/ 1609725 h 2085975"/>
              <a:gd name="connsiteX20" fmla="*/ 2867025 w 5076825"/>
              <a:gd name="connsiteY20" fmla="*/ 1638300 h 2085975"/>
              <a:gd name="connsiteX21" fmla="*/ 2933700 w 5076825"/>
              <a:gd name="connsiteY21" fmla="*/ 1657350 h 2085975"/>
              <a:gd name="connsiteX22" fmla="*/ 2962275 w 5076825"/>
              <a:gd name="connsiteY22" fmla="*/ 1676400 h 2085975"/>
              <a:gd name="connsiteX23" fmla="*/ 2990850 w 5076825"/>
              <a:gd name="connsiteY23" fmla="*/ 1647825 h 2085975"/>
              <a:gd name="connsiteX24" fmla="*/ 3009900 w 5076825"/>
              <a:gd name="connsiteY24" fmla="*/ 1600200 h 2085975"/>
              <a:gd name="connsiteX25" fmla="*/ 3057525 w 5076825"/>
              <a:gd name="connsiteY25" fmla="*/ 1571625 h 2085975"/>
              <a:gd name="connsiteX26" fmla="*/ 3095625 w 5076825"/>
              <a:gd name="connsiteY26" fmla="*/ 1533525 h 2085975"/>
              <a:gd name="connsiteX27" fmla="*/ 3238500 w 5076825"/>
              <a:gd name="connsiteY27" fmla="*/ 1438275 h 2085975"/>
              <a:gd name="connsiteX28" fmla="*/ 3305175 w 5076825"/>
              <a:gd name="connsiteY28" fmla="*/ 1390650 h 2085975"/>
              <a:gd name="connsiteX29" fmla="*/ 3362325 w 5076825"/>
              <a:gd name="connsiteY29" fmla="*/ 1343025 h 2085975"/>
              <a:gd name="connsiteX30" fmla="*/ 3448050 w 5076825"/>
              <a:gd name="connsiteY30" fmla="*/ 1247775 h 2085975"/>
              <a:gd name="connsiteX31" fmla="*/ 3486150 w 5076825"/>
              <a:gd name="connsiteY31" fmla="*/ 1238250 h 2085975"/>
              <a:gd name="connsiteX32" fmla="*/ 3552825 w 5076825"/>
              <a:gd name="connsiteY32" fmla="*/ 1200150 h 2085975"/>
              <a:gd name="connsiteX33" fmla="*/ 3686175 w 5076825"/>
              <a:gd name="connsiteY33" fmla="*/ 1162050 h 2085975"/>
              <a:gd name="connsiteX34" fmla="*/ 3752850 w 5076825"/>
              <a:gd name="connsiteY34" fmla="*/ 1143000 h 2085975"/>
              <a:gd name="connsiteX35" fmla="*/ 3867150 w 5076825"/>
              <a:gd name="connsiteY35" fmla="*/ 1123950 h 2085975"/>
              <a:gd name="connsiteX36" fmla="*/ 3962400 w 5076825"/>
              <a:gd name="connsiteY36" fmla="*/ 1076325 h 2085975"/>
              <a:gd name="connsiteX37" fmla="*/ 4010025 w 5076825"/>
              <a:gd name="connsiteY37" fmla="*/ 1047750 h 2085975"/>
              <a:gd name="connsiteX38" fmla="*/ 4067175 w 5076825"/>
              <a:gd name="connsiteY38" fmla="*/ 1028700 h 2085975"/>
              <a:gd name="connsiteX39" fmla="*/ 4181475 w 5076825"/>
              <a:gd name="connsiteY39" fmla="*/ 990600 h 2085975"/>
              <a:gd name="connsiteX40" fmla="*/ 4305300 w 5076825"/>
              <a:gd name="connsiteY40" fmla="*/ 962025 h 2085975"/>
              <a:gd name="connsiteX41" fmla="*/ 4419600 w 5076825"/>
              <a:gd name="connsiteY41" fmla="*/ 952500 h 2085975"/>
              <a:gd name="connsiteX42" fmla="*/ 4391025 w 5076825"/>
              <a:gd name="connsiteY42" fmla="*/ 942975 h 2085975"/>
              <a:gd name="connsiteX43" fmla="*/ 3838575 w 5076825"/>
              <a:gd name="connsiteY43" fmla="*/ 942975 h 2085975"/>
              <a:gd name="connsiteX44" fmla="*/ 3457575 w 5076825"/>
              <a:gd name="connsiteY44" fmla="*/ 933450 h 2085975"/>
              <a:gd name="connsiteX45" fmla="*/ 3324225 w 5076825"/>
              <a:gd name="connsiteY45" fmla="*/ 914400 h 2085975"/>
              <a:gd name="connsiteX46" fmla="*/ 3286125 w 5076825"/>
              <a:gd name="connsiteY46" fmla="*/ 942975 h 2085975"/>
              <a:gd name="connsiteX47" fmla="*/ 3305175 w 5076825"/>
              <a:gd name="connsiteY47" fmla="*/ 1009650 h 2085975"/>
              <a:gd name="connsiteX48" fmla="*/ 3314700 w 5076825"/>
              <a:gd name="connsiteY48" fmla="*/ 1038225 h 2085975"/>
              <a:gd name="connsiteX49" fmla="*/ 3333750 w 5076825"/>
              <a:gd name="connsiteY49" fmla="*/ 1066800 h 2085975"/>
              <a:gd name="connsiteX50" fmla="*/ 3371850 w 5076825"/>
              <a:gd name="connsiteY50" fmla="*/ 1171575 h 2085975"/>
              <a:gd name="connsiteX51" fmla="*/ 3381375 w 5076825"/>
              <a:gd name="connsiteY51" fmla="*/ 1238250 h 2085975"/>
              <a:gd name="connsiteX52" fmla="*/ 3467100 w 5076825"/>
              <a:gd name="connsiteY52" fmla="*/ 1400175 h 2085975"/>
              <a:gd name="connsiteX53" fmla="*/ 3514725 w 5076825"/>
              <a:gd name="connsiteY53" fmla="*/ 1495425 h 2085975"/>
              <a:gd name="connsiteX54" fmla="*/ 3581400 w 5076825"/>
              <a:gd name="connsiteY54" fmla="*/ 1581150 h 2085975"/>
              <a:gd name="connsiteX55" fmla="*/ 3629025 w 5076825"/>
              <a:gd name="connsiteY55" fmla="*/ 1676400 h 2085975"/>
              <a:gd name="connsiteX56" fmla="*/ 3752850 w 5076825"/>
              <a:gd name="connsiteY56" fmla="*/ 1847850 h 2085975"/>
              <a:gd name="connsiteX57" fmla="*/ 3800475 w 5076825"/>
              <a:gd name="connsiteY57" fmla="*/ 1943100 h 2085975"/>
              <a:gd name="connsiteX58" fmla="*/ 3848100 w 5076825"/>
              <a:gd name="connsiteY58" fmla="*/ 2000250 h 2085975"/>
              <a:gd name="connsiteX59" fmla="*/ 3876675 w 5076825"/>
              <a:gd name="connsiteY59" fmla="*/ 2047875 h 2085975"/>
              <a:gd name="connsiteX60" fmla="*/ 3905250 w 5076825"/>
              <a:gd name="connsiteY60" fmla="*/ 2085975 h 2085975"/>
              <a:gd name="connsiteX61" fmla="*/ 3933825 w 5076825"/>
              <a:gd name="connsiteY61" fmla="*/ 2076450 h 2085975"/>
              <a:gd name="connsiteX62" fmla="*/ 4010025 w 5076825"/>
              <a:gd name="connsiteY62" fmla="*/ 2000250 h 2085975"/>
              <a:gd name="connsiteX63" fmla="*/ 4048125 w 5076825"/>
              <a:gd name="connsiteY63" fmla="*/ 1962150 h 2085975"/>
              <a:gd name="connsiteX64" fmla="*/ 4095750 w 5076825"/>
              <a:gd name="connsiteY64" fmla="*/ 1924050 h 2085975"/>
              <a:gd name="connsiteX65" fmla="*/ 4152900 w 5076825"/>
              <a:gd name="connsiteY65" fmla="*/ 1885950 h 2085975"/>
              <a:gd name="connsiteX66" fmla="*/ 4200525 w 5076825"/>
              <a:gd name="connsiteY66" fmla="*/ 1828800 h 2085975"/>
              <a:gd name="connsiteX67" fmla="*/ 4295775 w 5076825"/>
              <a:gd name="connsiteY67" fmla="*/ 1724025 h 2085975"/>
              <a:gd name="connsiteX68" fmla="*/ 4581525 w 5076825"/>
              <a:gd name="connsiteY68" fmla="*/ 1571625 h 2085975"/>
              <a:gd name="connsiteX69" fmla="*/ 4648200 w 5076825"/>
              <a:gd name="connsiteY69" fmla="*/ 1495425 h 2085975"/>
              <a:gd name="connsiteX70" fmla="*/ 4724400 w 5076825"/>
              <a:gd name="connsiteY70" fmla="*/ 1466850 h 2085975"/>
              <a:gd name="connsiteX71" fmla="*/ 4819650 w 5076825"/>
              <a:gd name="connsiteY71" fmla="*/ 1419225 h 2085975"/>
              <a:gd name="connsiteX72" fmla="*/ 4876800 w 5076825"/>
              <a:gd name="connsiteY72" fmla="*/ 1362075 h 2085975"/>
              <a:gd name="connsiteX73" fmla="*/ 4943475 w 5076825"/>
              <a:gd name="connsiteY73" fmla="*/ 1343025 h 2085975"/>
              <a:gd name="connsiteX74" fmla="*/ 4981575 w 5076825"/>
              <a:gd name="connsiteY74" fmla="*/ 1323975 h 2085975"/>
              <a:gd name="connsiteX75" fmla="*/ 5019675 w 5076825"/>
              <a:gd name="connsiteY75" fmla="*/ 1295400 h 2085975"/>
              <a:gd name="connsiteX76" fmla="*/ 5048250 w 5076825"/>
              <a:gd name="connsiteY76" fmla="*/ 1266825 h 2085975"/>
              <a:gd name="connsiteX77" fmla="*/ 5076825 w 5076825"/>
              <a:gd name="connsiteY77" fmla="*/ 1257300 h 2085975"/>
              <a:gd name="connsiteX78" fmla="*/ 5067300 w 5076825"/>
              <a:gd name="connsiteY78" fmla="*/ 1209675 h 2085975"/>
              <a:gd name="connsiteX79" fmla="*/ 5048250 w 5076825"/>
              <a:gd name="connsiteY79" fmla="*/ 1152525 h 2085975"/>
              <a:gd name="connsiteX80" fmla="*/ 4991100 w 5076825"/>
              <a:gd name="connsiteY80" fmla="*/ 1047750 h 2085975"/>
              <a:gd name="connsiteX81" fmla="*/ 4924425 w 5076825"/>
              <a:gd name="connsiteY81" fmla="*/ 971550 h 2085975"/>
              <a:gd name="connsiteX82" fmla="*/ 4848225 w 5076825"/>
              <a:gd name="connsiteY82" fmla="*/ 866775 h 2085975"/>
              <a:gd name="connsiteX83" fmla="*/ 4791075 w 5076825"/>
              <a:gd name="connsiteY83" fmla="*/ 809625 h 2085975"/>
              <a:gd name="connsiteX84" fmla="*/ 4762500 w 5076825"/>
              <a:gd name="connsiteY84" fmla="*/ 781050 h 2085975"/>
              <a:gd name="connsiteX85" fmla="*/ 4733925 w 5076825"/>
              <a:gd name="connsiteY85" fmla="*/ 762000 h 2085975"/>
              <a:gd name="connsiteX86" fmla="*/ 4714875 w 5076825"/>
              <a:gd name="connsiteY86" fmla="*/ 723900 h 2085975"/>
              <a:gd name="connsiteX87" fmla="*/ 4686300 w 5076825"/>
              <a:gd name="connsiteY87" fmla="*/ 704850 h 2085975"/>
              <a:gd name="connsiteX88" fmla="*/ 4657725 w 5076825"/>
              <a:gd name="connsiteY88" fmla="*/ 676275 h 2085975"/>
              <a:gd name="connsiteX89" fmla="*/ 4619625 w 5076825"/>
              <a:gd name="connsiteY89" fmla="*/ 647700 h 2085975"/>
              <a:gd name="connsiteX90" fmla="*/ 4591050 w 5076825"/>
              <a:gd name="connsiteY90" fmla="*/ 619125 h 2085975"/>
              <a:gd name="connsiteX91" fmla="*/ 4533900 w 5076825"/>
              <a:gd name="connsiteY91" fmla="*/ 581025 h 2085975"/>
              <a:gd name="connsiteX92" fmla="*/ 4476750 w 5076825"/>
              <a:gd name="connsiteY92" fmla="*/ 514350 h 2085975"/>
              <a:gd name="connsiteX93" fmla="*/ 4495800 w 5076825"/>
              <a:gd name="connsiteY93" fmla="*/ 466725 h 2085975"/>
              <a:gd name="connsiteX94" fmla="*/ 4572000 w 5076825"/>
              <a:gd name="connsiteY94" fmla="*/ 419100 h 2085975"/>
              <a:gd name="connsiteX95" fmla="*/ 4591050 w 5076825"/>
              <a:gd name="connsiteY95" fmla="*/ 390525 h 2085975"/>
              <a:gd name="connsiteX96" fmla="*/ 4676775 w 5076825"/>
              <a:gd name="connsiteY96" fmla="*/ 323850 h 2085975"/>
              <a:gd name="connsiteX97" fmla="*/ 4733925 w 5076825"/>
              <a:gd name="connsiteY97" fmla="*/ 247650 h 2085975"/>
              <a:gd name="connsiteX98" fmla="*/ 4772025 w 5076825"/>
              <a:gd name="connsiteY98" fmla="*/ 200025 h 2085975"/>
              <a:gd name="connsiteX99" fmla="*/ 4810125 w 5076825"/>
              <a:gd name="connsiteY99" fmla="*/ 171450 h 2085975"/>
              <a:gd name="connsiteX100" fmla="*/ 4867275 w 5076825"/>
              <a:gd name="connsiteY100" fmla="*/ 95250 h 2085975"/>
              <a:gd name="connsiteX101" fmla="*/ 4895850 w 5076825"/>
              <a:gd name="connsiteY101" fmla="*/ 57150 h 2085975"/>
              <a:gd name="connsiteX102" fmla="*/ 4924425 w 5076825"/>
              <a:gd name="connsiteY102" fmla="*/ 38100 h 2085975"/>
              <a:gd name="connsiteX103" fmla="*/ 4953000 w 5076825"/>
              <a:gd name="connsiteY10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76825" h="2085975">
                <a:moveTo>
                  <a:pt x="0" y="19050"/>
                </a:moveTo>
                <a:cubicBezTo>
                  <a:pt x="3175" y="34925"/>
                  <a:pt x="2826" y="51937"/>
                  <a:pt x="9525" y="66675"/>
                </a:cubicBezTo>
                <a:cubicBezTo>
                  <a:pt x="18999" y="87518"/>
                  <a:pt x="35845" y="104192"/>
                  <a:pt x="47625" y="123825"/>
                </a:cubicBezTo>
                <a:cubicBezTo>
                  <a:pt x="94636" y="202177"/>
                  <a:pt x="81720" y="189376"/>
                  <a:pt x="180975" y="276225"/>
                </a:cubicBezTo>
                <a:cubicBezTo>
                  <a:pt x="206375" y="298450"/>
                  <a:pt x="234146" y="318226"/>
                  <a:pt x="257175" y="342900"/>
                </a:cubicBezTo>
                <a:cubicBezTo>
                  <a:pt x="278839" y="366111"/>
                  <a:pt x="291114" y="397436"/>
                  <a:pt x="314325" y="419100"/>
                </a:cubicBezTo>
                <a:cubicBezTo>
                  <a:pt x="364993" y="466390"/>
                  <a:pt x="429286" y="486215"/>
                  <a:pt x="485775" y="523875"/>
                </a:cubicBezTo>
                <a:cubicBezTo>
                  <a:pt x="534915" y="556635"/>
                  <a:pt x="582706" y="591541"/>
                  <a:pt x="628650" y="628650"/>
                </a:cubicBezTo>
                <a:cubicBezTo>
                  <a:pt x="665369" y="658307"/>
                  <a:pt x="691894" y="701473"/>
                  <a:pt x="733425" y="723900"/>
                </a:cubicBezTo>
                <a:cubicBezTo>
                  <a:pt x="852280" y="788082"/>
                  <a:pt x="986821" y="820226"/>
                  <a:pt x="1104900" y="885825"/>
                </a:cubicBezTo>
                <a:cubicBezTo>
                  <a:pt x="1306782" y="997982"/>
                  <a:pt x="1054672" y="860711"/>
                  <a:pt x="1314450" y="990600"/>
                </a:cubicBezTo>
                <a:cubicBezTo>
                  <a:pt x="1487831" y="1077290"/>
                  <a:pt x="1503958" y="1099746"/>
                  <a:pt x="1685925" y="1171575"/>
                </a:cubicBezTo>
                <a:cubicBezTo>
                  <a:pt x="1741959" y="1193694"/>
                  <a:pt x="1801671" y="1205788"/>
                  <a:pt x="1857375" y="1228725"/>
                </a:cubicBezTo>
                <a:cubicBezTo>
                  <a:pt x="2334140" y="1425040"/>
                  <a:pt x="1698805" y="1201999"/>
                  <a:pt x="2162175" y="1343025"/>
                </a:cubicBezTo>
                <a:cubicBezTo>
                  <a:pt x="2303644" y="1386081"/>
                  <a:pt x="2169981" y="1351690"/>
                  <a:pt x="2266950" y="1400175"/>
                </a:cubicBezTo>
                <a:cubicBezTo>
                  <a:pt x="2366045" y="1449723"/>
                  <a:pt x="2355992" y="1443590"/>
                  <a:pt x="2438400" y="1457325"/>
                </a:cubicBezTo>
                <a:cubicBezTo>
                  <a:pt x="2543943" y="1527687"/>
                  <a:pt x="2443488" y="1468758"/>
                  <a:pt x="2590800" y="1524000"/>
                </a:cubicBezTo>
                <a:cubicBezTo>
                  <a:pt x="2610742" y="1531478"/>
                  <a:pt x="2628650" y="1543568"/>
                  <a:pt x="2647950" y="1552575"/>
                </a:cubicBezTo>
                <a:cubicBezTo>
                  <a:pt x="2676286" y="1565799"/>
                  <a:pt x="2704188" y="1580268"/>
                  <a:pt x="2733675" y="1590675"/>
                </a:cubicBezTo>
                <a:cubicBezTo>
                  <a:pt x="2758364" y="1599389"/>
                  <a:pt x="2786457" y="1598016"/>
                  <a:pt x="2809875" y="1609725"/>
                </a:cubicBezTo>
                <a:cubicBezTo>
                  <a:pt x="2828925" y="1619250"/>
                  <a:pt x="2847250" y="1630390"/>
                  <a:pt x="2867025" y="1638300"/>
                </a:cubicBezTo>
                <a:cubicBezTo>
                  <a:pt x="2897543" y="1650507"/>
                  <a:pt x="2905991" y="1643496"/>
                  <a:pt x="2933700" y="1657350"/>
                </a:cubicBezTo>
                <a:cubicBezTo>
                  <a:pt x="2943939" y="1662470"/>
                  <a:pt x="2952750" y="1670050"/>
                  <a:pt x="2962275" y="1676400"/>
                </a:cubicBezTo>
                <a:cubicBezTo>
                  <a:pt x="2971800" y="1666875"/>
                  <a:pt x="2983711" y="1659248"/>
                  <a:pt x="2990850" y="1647825"/>
                </a:cubicBezTo>
                <a:cubicBezTo>
                  <a:pt x="2999912" y="1633326"/>
                  <a:pt x="2998641" y="1613067"/>
                  <a:pt x="3009900" y="1600200"/>
                </a:cubicBezTo>
                <a:cubicBezTo>
                  <a:pt x="3022091" y="1586267"/>
                  <a:pt x="3042912" y="1582991"/>
                  <a:pt x="3057525" y="1571625"/>
                </a:cubicBezTo>
                <a:cubicBezTo>
                  <a:pt x="3071702" y="1560598"/>
                  <a:pt x="3081724" y="1544898"/>
                  <a:pt x="3095625" y="1533525"/>
                </a:cubicBezTo>
                <a:cubicBezTo>
                  <a:pt x="3149156" y="1489727"/>
                  <a:pt x="3180284" y="1477086"/>
                  <a:pt x="3238500" y="1438275"/>
                </a:cubicBezTo>
                <a:cubicBezTo>
                  <a:pt x="3261225" y="1423125"/>
                  <a:pt x="3283527" y="1407303"/>
                  <a:pt x="3305175" y="1390650"/>
                </a:cubicBezTo>
                <a:cubicBezTo>
                  <a:pt x="3324830" y="1375531"/>
                  <a:pt x="3344790" y="1360560"/>
                  <a:pt x="3362325" y="1343025"/>
                </a:cubicBezTo>
                <a:cubicBezTo>
                  <a:pt x="3397400" y="1307950"/>
                  <a:pt x="3404878" y="1276556"/>
                  <a:pt x="3448050" y="1247775"/>
                </a:cubicBezTo>
                <a:cubicBezTo>
                  <a:pt x="3458942" y="1240513"/>
                  <a:pt x="3473450" y="1241425"/>
                  <a:pt x="3486150" y="1238250"/>
                </a:cubicBezTo>
                <a:cubicBezTo>
                  <a:pt x="3508375" y="1225550"/>
                  <a:pt x="3529930" y="1211598"/>
                  <a:pt x="3552825" y="1200150"/>
                </a:cubicBezTo>
                <a:cubicBezTo>
                  <a:pt x="3604354" y="1174386"/>
                  <a:pt x="3623606" y="1177692"/>
                  <a:pt x="3686175" y="1162050"/>
                </a:cubicBezTo>
                <a:cubicBezTo>
                  <a:pt x="3708599" y="1156444"/>
                  <a:pt x="3730231" y="1147762"/>
                  <a:pt x="3752850" y="1143000"/>
                </a:cubicBezTo>
                <a:cubicBezTo>
                  <a:pt x="3790647" y="1135043"/>
                  <a:pt x="3867150" y="1123950"/>
                  <a:pt x="3867150" y="1123950"/>
                </a:cubicBezTo>
                <a:cubicBezTo>
                  <a:pt x="3944735" y="1065761"/>
                  <a:pt x="3860565" y="1122614"/>
                  <a:pt x="3962400" y="1076325"/>
                </a:cubicBezTo>
                <a:cubicBezTo>
                  <a:pt x="3979254" y="1068664"/>
                  <a:pt x="3993171" y="1055411"/>
                  <a:pt x="4010025" y="1047750"/>
                </a:cubicBezTo>
                <a:cubicBezTo>
                  <a:pt x="4028306" y="1039441"/>
                  <a:pt x="4048433" y="1035908"/>
                  <a:pt x="4067175" y="1028700"/>
                </a:cubicBezTo>
                <a:cubicBezTo>
                  <a:pt x="4168148" y="989864"/>
                  <a:pt x="4097139" y="1007467"/>
                  <a:pt x="4181475" y="990600"/>
                </a:cubicBezTo>
                <a:cubicBezTo>
                  <a:pt x="4235995" y="954253"/>
                  <a:pt x="4200343" y="971567"/>
                  <a:pt x="4305300" y="962025"/>
                </a:cubicBezTo>
                <a:lnTo>
                  <a:pt x="4419600" y="952500"/>
                </a:lnTo>
                <a:cubicBezTo>
                  <a:pt x="4410075" y="949325"/>
                  <a:pt x="4400765" y="945410"/>
                  <a:pt x="4391025" y="942975"/>
                </a:cubicBezTo>
                <a:cubicBezTo>
                  <a:pt x="4217911" y="899697"/>
                  <a:pt x="3948450" y="940902"/>
                  <a:pt x="3838575" y="942975"/>
                </a:cubicBezTo>
                <a:cubicBezTo>
                  <a:pt x="3711575" y="939800"/>
                  <a:pt x="3584419" y="940497"/>
                  <a:pt x="3457575" y="933450"/>
                </a:cubicBezTo>
                <a:cubicBezTo>
                  <a:pt x="3412743" y="930959"/>
                  <a:pt x="3324225" y="914400"/>
                  <a:pt x="3324225" y="914400"/>
                </a:cubicBezTo>
                <a:cubicBezTo>
                  <a:pt x="3294664" y="894692"/>
                  <a:pt x="3280240" y="872355"/>
                  <a:pt x="3286125" y="942975"/>
                </a:cubicBezTo>
                <a:cubicBezTo>
                  <a:pt x="3288045" y="966010"/>
                  <a:pt x="3298533" y="987510"/>
                  <a:pt x="3305175" y="1009650"/>
                </a:cubicBezTo>
                <a:cubicBezTo>
                  <a:pt x="3308060" y="1019267"/>
                  <a:pt x="3310210" y="1029245"/>
                  <a:pt x="3314700" y="1038225"/>
                </a:cubicBezTo>
                <a:cubicBezTo>
                  <a:pt x="3319820" y="1048464"/>
                  <a:pt x="3327400" y="1057275"/>
                  <a:pt x="3333750" y="1066800"/>
                </a:cubicBezTo>
                <a:cubicBezTo>
                  <a:pt x="3366897" y="1232537"/>
                  <a:pt x="3310453" y="972034"/>
                  <a:pt x="3371850" y="1171575"/>
                </a:cubicBezTo>
                <a:cubicBezTo>
                  <a:pt x="3378452" y="1193033"/>
                  <a:pt x="3372740" y="1217526"/>
                  <a:pt x="3381375" y="1238250"/>
                </a:cubicBezTo>
                <a:cubicBezTo>
                  <a:pt x="3404864" y="1294624"/>
                  <a:pt x="3439788" y="1345550"/>
                  <a:pt x="3467100" y="1400175"/>
                </a:cubicBezTo>
                <a:cubicBezTo>
                  <a:pt x="3482975" y="1431925"/>
                  <a:pt x="3495770" y="1465412"/>
                  <a:pt x="3514725" y="1495425"/>
                </a:cubicBezTo>
                <a:cubicBezTo>
                  <a:pt x="3534056" y="1526032"/>
                  <a:pt x="3562069" y="1550543"/>
                  <a:pt x="3581400" y="1581150"/>
                </a:cubicBezTo>
                <a:cubicBezTo>
                  <a:pt x="3600355" y="1611163"/>
                  <a:pt x="3611239" y="1645679"/>
                  <a:pt x="3629025" y="1676400"/>
                </a:cubicBezTo>
                <a:cubicBezTo>
                  <a:pt x="3756458" y="1896512"/>
                  <a:pt x="3612172" y="1625110"/>
                  <a:pt x="3752850" y="1847850"/>
                </a:cubicBezTo>
                <a:cubicBezTo>
                  <a:pt x="3771805" y="1877863"/>
                  <a:pt x="3781661" y="1912998"/>
                  <a:pt x="3800475" y="1943100"/>
                </a:cubicBezTo>
                <a:cubicBezTo>
                  <a:pt x="3813618" y="1964128"/>
                  <a:pt x="3833515" y="1980195"/>
                  <a:pt x="3848100" y="2000250"/>
                </a:cubicBezTo>
                <a:cubicBezTo>
                  <a:pt x="3858989" y="2015222"/>
                  <a:pt x="3866406" y="2032471"/>
                  <a:pt x="3876675" y="2047875"/>
                </a:cubicBezTo>
                <a:cubicBezTo>
                  <a:pt x="3885481" y="2061084"/>
                  <a:pt x="3895725" y="2073275"/>
                  <a:pt x="3905250" y="2085975"/>
                </a:cubicBezTo>
                <a:cubicBezTo>
                  <a:pt x="3914775" y="2082800"/>
                  <a:pt x="3925108" y="2081431"/>
                  <a:pt x="3933825" y="2076450"/>
                </a:cubicBezTo>
                <a:cubicBezTo>
                  <a:pt x="3979119" y="2050568"/>
                  <a:pt x="3973623" y="2041202"/>
                  <a:pt x="4010025" y="2000250"/>
                </a:cubicBezTo>
                <a:cubicBezTo>
                  <a:pt x="4021957" y="1986826"/>
                  <a:pt x="4034701" y="1974082"/>
                  <a:pt x="4048125" y="1962150"/>
                </a:cubicBezTo>
                <a:cubicBezTo>
                  <a:pt x="4063320" y="1948644"/>
                  <a:pt x="4079308" y="1936007"/>
                  <a:pt x="4095750" y="1924050"/>
                </a:cubicBezTo>
                <a:cubicBezTo>
                  <a:pt x="4114266" y="1910584"/>
                  <a:pt x="4135959" y="1901351"/>
                  <a:pt x="4152900" y="1885950"/>
                </a:cubicBezTo>
                <a:cubicBezTo>
                  <a:pt x="4171249" y="1869269"/>
                  <a:pt x="4185034" y="1848164"/>
                  <a:pt x="4200525" y="1828800"/>
                </a:cubicBezTo>
                <a:cubicBezTo>
                  <a:pt x="4232744" y="1788526"/>
                  <a:pt x="4247998" y="1756445"/>
                  <a:pt x="4295775" y="1724025"/>
                </a:cubicBezTo>
                <a:cubicBezTo>
                  <a:pt x="4418989" y="1640416"/>
                  <a:pt x="4467959" y="1622099"/>
                  <a:pt x="4581525" y="1571625"/>
                </a:cubicBezTo>
                <a:cubicBezTo>
                  <a:pt x="4603750" y="1546225"/>
                  <a:pt x="4620983" y="1515384"/>
                  <a:pt x="4648200" y="1495425"/>
                </a:cubicBezTo>
                <a:cubicBezTo>
                  <a:pt x="4670076" y="1479383"/>
                  <a:pt x="4699611" y="1477867"/>
                  <a:pt x="4724400" y="1466850"/>
                </a:cubicBezTo>
                <a:cubicBezTo>
                  <a:pt x="4756838" y="1452433"/>
                  <a:pt x="4790399" y="1439335"/>
                  <a:pt x="4819650" y="1419225"/>
                </a:cubicBezTo>
                <a:cubicBezTo>
                  <a:pt x="4841850" y="1403962"/>
                  <a:pt x="4853856" y="1376195"/>
                  <a:pt x="4876800" y="1362075"/>
                </a:cubicBezTo>
                <a:cubicBezTo>
                  <a:pt x="4896486" y="1349961"/>
                  <a:pt x="4921752" y="1350924"/>
                  <a:pt x="4943475" y="1343025"/>
                </a:cubicBezTo>
                <a:cubicBezTo>
                  <a:pt x="4956819" y="1338173"/>
                  <a:pt x="4969534" y="1331500"/>
                  <a:pt x="4981575" y="1323975"/>
                </a:cubicBezTo>
                <a:cubicBezTo>
                  <a:pt x="4995037" y="1315561"/>
                  <a:pt x="5007622" y="1305731"/>
                  <a:pt x="5019675" y="1295400"/>
                </a:cubicBezTo>
                <a:cubicBezTo>
                  <a:pt x="5029902" y="1286634"/>
                  <a:pt x="5037042" y="1274297"/>
                  <a:pt x="5048250" y="1266825"/>
                </a:cubicBezTo>
                <a:cubicBezTo>
                  <a:pt x="5056604" y="1261256"/>
                  <a:pt x="5067300" y="1260475"/>
                  <a:pt x="5076825" y="1257300"/>
                </a:cubicBezTo>
                <a:cubicBezTo>
                  <a:pt x="5073650" y="1241425"/>
                  <a:pt x="5071560" y="1225294"/>
                  <a:pt x="5067300" y="1209675"/>
                </a:cubicBezTo>
                <a:cubicBezTo>
                  <a:pt x="5062016" y="1190302"/>
                  <a:pt x="5055973" y="1171061"/>
                  <a:pt x="5048250" y="1152525"/>
                </a:cubicBezTo>
                <a:cubicBezTo>
                  <a:pt x="5036198" y="1123599"/>
                  <a:pt x="5009074" y="1074712"/>
                  <a:pt x="4991100" y="1047750"/>
                </a:cubicBezTo>
                <a:cubicBezTo>
                  <a:pt x="4934385" y="962678"/>
                  <a:pt x="4993395" y="1057763"/>
                  <a:pt x="4924425" y="971550"/>
                </a:cubicBezTo>
                <a:cubicBezTo>
                  <a:pt x="4897448" y="937828"/>
                  <a:pt x="4878761" y="897311"/>
                  <a:pt x="4848225" y="866775"/>
                </a:cubicBezTo>
                <a:lnTo>
                  <a:pt x="4791075" y="809625"/>
                </a:lnTo>
                <a:cubicBezTo>
                  <a:pt x="4781550" y="800100"/>
                  <a:pt x="4773708" y="788522"/>
                  <a:pt x="4762500" y="781050"/>
                </a:cubicBezTo>
                <a:lnTo>
                  <a:pt x="4733925" y="762000"/>
                </a:lnTo>
                <a:cubicBezTo>
                  <a:pt x="4727575" y="749300"/>
                  <a:pt x="4723965" y="734808"/>
                  <a:pt x="4714875" y="723900"/>
                </a:cubicBezTo>
                <a:cubicBezTo>
                  <a:pt x="4707546" y="715106"/>
                  <a:pt x="4695094" y="712179"/>
                  <a:pt x="4686300" y="704850"/>
                </a:cubicBezTo>
                <a:cubicBezTo>
                  <a:pt x="4675952" y="696226"/>
                  <a:pt x="4667952" y="685041"/>
                  <a:pt x="4657725" y="676275"/>
                </a:cubicBezTo>
                <a:cubicBezTo>
                  <a:pt x="4645672" y="665944"/>
                  <a:pt x="4631678" y="658031"/>
                  <a:pt x="4619625" y="647700"/>
                </a:cubicBezTo>
                <a:cubicBezTo>
                  <a:pt x="4609398" y="638934"/>
                  <a:pt x="4601683" y="627395"/>
                  <a:pt x="4591050" y="619125"/>
                </a:cubicBezTo>
                <a:cubicBezTo>
                  <a:pt x="4572978" y="605069"/>
                  <a:pt x="4550089" y="597214"/>
                  <a:pt x="4533900" y="581025"/>
                </a:cubicBezTo>
                <a:cubicBezTo>
                  <a:pt x="4494100" y="541225"/>
                  <a:pt x="4513407" y="563226"/>
                  <a:pt x="4476750" y="514350"/>
                </a:cubicBezTo>
                <a:cubicBezTo>
                  <a:pt x="4483100" y="498475"/>
                  <a:pt x="4483710" y="478815"/>
                  <a:pt x="4495800" y="466725"/>
                </a:cubicBezTo>
                <a:cubicBezTo>
                  <a:pt x="4516980" y="445545"/>
                  <a:pt x="4572000" y="419100"/>
                  <a:pt x="4572000" y="419100"/>
                </a:cubicBezTo>
                <a:cubicBezTo>
                  <a:pt x="4578350" y="409575"/>
                  <a:pt x="4582579" y="398226"/>
                  <a:pt x="4591050" y="390525"/>
                </a:cubicBezTo>
                <a:cubicBezTo>
                  <a:pt x="4617836" y="366174"/>
                  <a:pt x="4676775" y="323850"/>
                  <a:pt x="4676775" y="323850"/>
                </a:cubicBezTo>
                <a:cubicBezTo>
                  <a:pt x="4727898" y="238645"/>
                  <a:pt x="4680896" y="308255"/>
                  <a:pt x="4733925" y="247650"/>
                </a:cubicBezTo>
                <a:cubicBezTo>
                  <a:pt x="4747312" y="232350"/>
                  <a:pt x="4757650" y="214400"/>
                  <a:pt x="4772025" y="200025"/>
                </a:cubicBezTo>
                <a:cubicBezTo>
                  <a:pt x="4783250" y="188800"/>
                  <a:pt x="4799446" y="183197"/>
                  <a:pt x="4810125" y="171450"/>
                </a:cubicBezTo>
                <a:cubicBezTo>
                  <a:pt x="4831482" y="147957"/>
                  <a:pt x="4848225" y="120650"/>
                  <a:pt x="4867275" y="95250"/>
                </a:cubicBezTo>
                <a:cubicBezTo>
                  <a:pt x="4876800" y="82550"/>
                  <a:pt x="4882641" y="65956"/>
                  <a:pt x="4895850" y="57150"/>
                </a:cubicBezTo>
                <a:lnTo>
                  <a:pt x="4924425" y="38100"/>
                </a:lnTo>
                <a:cubicBezTo>
                  <a:pt x="4945966" y="5789"/>
                  <a:pt x="4935380" y="17620"/>
                  <a:pt x="4953000"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sp>
        <p:nvSpPr>
          <p:cNvPr id="5" name="Volný tvar 4"/>
          <p:cNvSpPr/>
          <p:nvPr/>
        </p:nvSpPr>
        <p:spPr>
          <a:xfrm rot="171227">
            <a:off x="741213" y="5682711"/>
            <a:ext cx="9108053" cy="501857"/>
          </a:xfrm>
          <a:custGeom>
            <a:avLst/>
            <a:gdLst>
              <a:gd name="connsiteX0" fmla="*/ 0 w 7896225"/>
              <a:gd name="connsiteY0" fmla="*/ 272288 h 310415"/>
              <a:gd name="connsiteX1" fmla="*/ 409575 w 7896225"/>
              <a:gd name="connsiteY1" fmla="*/ 281813 h 310415"/>
              <a:gd name="connsiteX2" fmla="*/ 952500 w 7896225"/>
              <a:gd name="connsiteY2" fmla="*/ 310388 h 310415"/>
              <a:gd name="connsiteX3" fmla="*/ 2295525 w 7896225"/>
              <a:gd name="connsiteY3" fmla="*/ 272288 h 310415"/>
              <a:gd name="connsiteX4" fmla="*/ 4495800 w 7896225"/>
              <a:gd name="connsiteY4" fmla="*/ 262763 h 310415"/>
              <a:gd name="connsiteX5" fmla="*/ 4600575 w 7896225"/>
              <a:gd name="connsiteY5" fmla="*/ 243713 h 310415"/>
              <a:gd name="connsiteX6" fmla="*/ 4829175 w 7896225"/>
              <a:gd name="connsiteY6" fmla="*/ 234188 h 310415"/>
              <a:gd name="connsiteX7" fmla="*/ 5191125 w 7896225"/>
              <a:gd name="connsiteY7" fmla="*/ 205613 h 310415"/>
              <a:gd name="connsiteX8" fmla="*/ 5286375 w 7896225"/>
              <a:gd name="connsiteY8" fmla="*/ 196088 h 310415"/>
              <a:gd name="connsiteX9" fmla="*/ 5667375 w 7896225"/>
              <a:gd name="connsiteY9" fmla="*/ 186563 h 310415"/>
              <a:gd name="connsiteX10" fmla="*/ 5857875 w 7896225"/>
              <a:gd name="connsiteY10" fmla="*/ 167513 h 310415"/>
              <a:gd name="connsiteX11" fmla="*/ 5943600 w 7896225"/>
              <a:gd name="connsiteY11" fmla="*/ 157988 h 310415"/>
              <a:gd name="connsiteX12" fmla="*/ 6029325 w 7896225"/>
              <a:gd name="connsiteY12" fmla="*/ 138938 h 310415"/>
              <a:gd name="connsiteX13" fmla="*/ 6134100 w 7896225"/>
              <a:gd name="connsiteY13" fmla="*/ 129413 h 310415"/>
              <a:gd name="connsiteX14" fmla="*/ 6229350 w 7896225"/>
              <a:gd name="connsiteY14" fmla="*/ 119888 h 310415"/>
              <a:gd name="connsiteX15" fmla="*/ 7038975 w 7896225"/>
              <a:gd name="connsiteY15" fmla="*/ 81788 h 310415"/>
              <a:gd name="connsiteX16" fmla="*/ 7248525 w 7896225"/>
              <a:gd name="connsiteY16" fmla="*/ 72263 h 310415"/>
              <a:gd name="connsiteX17" fmla="*/ 7381875 w 7896225"/>
              <a:gd name="connsiteY17" fmla="*/ 62738 h 310415"/>
              <a:gd name="connsiteX18" fmla="*/ 7543800 w 7896225"/>
              <a:gd name="connsiteY18" fmla="*/ 53213 h 310415"/>
              <a:gd name="connsiteX19" fmla="*/ 7610475 w 7896225"/>
              <a:gd name="connsiteY19" fmla="*/ 34163 h 310415"/>
              <a:gd name="connsiteX20" fmla="*/ 7677150 w 7896225"/>
              <a:gd name="connsiteY20" fmla="*/ 24638 h 310415"/>
              <a:gd name="connsiteX21" fmla="*/ 7896225 w 7896225"/>
              <a:gd name="connsiteY21" fmla="*/ 5588 h 31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6225" h="310415">
                <a:moveTo>
                  <a:pt x="0" y="272288"/>
                </a:moveTo>
                <a:lnTo>
                  <a:pt x="409575" y="281813"/>
                </a:lnTo>
                <a:cubicBezTo>
                  <a:pt x="590656" y="289056"/>
                  <a:pt x="771277" y="311303"/>
                  <a:pt x="952500" y="310388"/>
                </a:cubicBezTo>
                <a:cubicBezTo>
                  <a:pt x="1400349" y="308126"/>
                  <a:pt x="1847850" y="284988"/>
                  <a:pt x="2295525" y="272288"/>
                </a:cubicBezTo>
                <a:cubicBezTo>
                  <a:pt x="3215181" y="291855"/>
                  <a:pt x="3032818" y="292773"/>
                  <a:pt x="4495800" y="262763"/>
                </a:cubicBezTo>
                <a:cubicBezTo>
                  <a:pt x="4531290" y="262035"/>
                  <a:pt x="4565207" y="246745"/>
                  <a:pt x="4600575" y="243713"/>
                </a:cubicBezTo>
                <a:cubicBezTo>
                  <a:pt x="4676562" y="237200"/>
                  <a:pt x="4752975" y="237363"/>
                  <a:pt x="4829175" y="234188"/>
                </a:cubicBezTo>
                <a:cubicBezTo>
                  <a:pt x="5179373" y="197325"/>
                  <a:pt x="4840878" y="229768"/>
                  <a:pt x="5191125" y="205613"/>
                </a:cubicBezTo>
                <a:cubicBezTo>
                  <a:pt x="5222958" y="203418"/>
                  <a:pt x="5254492" y="197363"/>
                  <a:pt x="5286375" y="196088"/>
                </a:cubicBezTo>
                <a:cubicBezTo>
                  <a:pt x="5413313" y="191010"/>
                  <a:pt x="5540375" y="189738"/>
                  <a:pt x="5667375" y="186563"/>
                </a:cubicBezTo>
                <a:cubicBezTo>
                  <a:pt x="5843714" y="171868"/>
                  <a:pt x="5719280" y="183818"/>
                  <a:pt x="5857875" y="167513"/>
                </a:cubicBezTo>
                <a:cubicBezTo>
                  <a:pt x="5886429" y="164154"/>
                  <a:pt x="5915240" y="162715"/>
                  <a:pt x="5943600" y="157988"/>
                </a:cubicBezTo>
                <a:cubicBezTo>
                  <a:pt x="5972474" y="153176"/>
                  <a:pt x="6000377" y="143280"/>
                  <a:pt x="6029325" y="138938"/>
                </a:cubicBezTo>
                <a:cubicBezTo>
                  <a:pt x="6064006" y="133736"/>
                  <a:pt x="6099189" y="132738"/>
                  <a:pt x="6134100" y="129413"/>
                </a:cubicBezTo>
                <a:cubicBezTo>
                  <a:pt x="6165865" y="126388"/>
                  <a:pt x="6197536" y="122335"/>
                  <a:pt x="6229350" y="119888"/>
                </a:cubicBezTo>
                <a:cubicBezTo>
                  <a:pt x="6612377" y="90424"/>
                  <a:pt x="6549609" y="100610"/>
                  <a:pt x="7038975" y="81788"/>
                </a:cubicBezTo>
                <a:lnTo>
                  <a:pt x="7248525" y="72263"/>
                </a:lnTo>
                <a:cubicBezTo>
                  <a:pt x="7293020" y="69791"/>
                  <a:pt x="7337404" y="65607"/>
                  <a:pt x="7381875" y="62738"/>
                </a:cubicBezTo>
                <a:lnTo>
                  <a:pt x="7543800" y="53213"/>
                </a:lnTo>
                <a:cubicBezTo>
                  <a:pt x="7568283" y="45052"/>
                  <a:pt x="7584163" y="38947"/>
                  <a:pt x="7610475" y="34163"/>
                </a:cubicBezTo>
                <a:cubicBezTo>
                  <a:pt x="7632564" y="30147"/>
                  <a:pt x="7654925" y="27813"/>
                  <a:pt x="7677150" y="24638"/>
                </a:cubicBezTo>
                <a:cubicBezTo>
                  <a:pt x="7777837" y="-15637"/>
                  <a:pt x="7707677" y="5588"/>
                  <a:pt x="7896225" y="5588"/>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61" tIns="52131" rIns="104261" bIns="52131" rtlCol="0" anchor="ctr"/>
          <a:lstStyle/>
          <a:p>
            <a:pPr algn="ctr">
              <a:defRPr/>
            </a:pPr>
            <a:endParaRPr lang="cs-CZ">
              <a:solidFill>
                <a:prstClr val="white"/>
              </a:solidFill>
              <a:latin typeface="Georgia"/>
            </a:endParaRPr>
          </a:p>
        </p:txBody>
      </p:sp>
      <p:cxnSp>
        <p:nvCxnSpPr>
          <p:cNvPr id="14" name="Přímá spojnice se šipkou 13"/>
          <p:cNvCxnSpPr/>
          <p:nvPr/>
        </p:nvCxnSpPr>
        <p:spPr>
          <a:xfrm flipV="1">
            <a:off x="3218690" y="307394"/>
            <a:ext cx="1537936" cy="1983498"/>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3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D:\devel\2014-TED\podklady\fotky\IMG_42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9" b="13206"/>
          <a:stretch/>
        </p:blipFill>
        <p:spPr bwMode="auto">
          <a:xfrm>
            <a:off x="-12530" y="842944"/>
            <a:ext cx="10691813" cy="60231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304457" y="3169015"/>
            <a:ext cx="1178756" cy="2222514"/>
          </a:xfrm>
          <a:prstGeom prst="straightConnector1">
            <a:avLst/>
          </a:prstGeom>
          <a:ln w="57150">
            <a:solidFill>
              <a:srgbClr val="FFC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1557048" y="2827331"/>
            <a:ext cx="1178756" cy="2222514"/>
          </a:xfrm>
          <a:prstGeom prst="straightConnector1">
            <a:avLst/>
          </a:prstGeom>
          <a:ln w="57150">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7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simulation under the surface</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43</a:t>
            </a:fld>
            <a:endParaRPr lang="cs-CZ" dirty="0"/>
          </a:p>
        </p:txBody>
      </p:sp>
      <p:sp>
        <p:nvSpPr>
          <p:cNvPr id="4" name="Zástupný symbol pro zápatí 3"/>
          <p:cNvSpPr>
            <a:spLocks noGrp="1"/>
          </p:cNvSpPr>
          <p:nvPr>
            <p:ph type="ftr" sz="quarter" idx="3"/>
          </p:nvPr>
        </p:nvSpPr>
        <p:spPr/>
        <p:txBody>
          <a:bodyPr/>
          <a:lstStyle/>
          <a:p>
            <a:r>
              <a:rPr lang="en-US" dirty="0"/>
              <a:t>From nuclear reactors to pretty pictures and attractive 3D prints  /  JAROSLAV KŘIVÁNEK</a:t>
            </a:r>
            <a:endParaRPr lang="cs-CZ" dirty="0"/>
          </a:p>
        </p:txBody>
      </p:sp>
      <p:pic>
        <p:nvPicPr>
          <p:cNvPr id="6" name="Picture 5" descr="C:\devel\2013-zerovariance\slides\plotpaths2000c0.997.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48" t="2740" r="21191" b="7688"/>
          <a:stretch/>
        </p:blipFill>
        <p:spPr bwMode="auto">
          <a:xfrm>
            <a:off x="5682695" y="1538903"/>
            <a:ext cx="4209843" cy="266801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Zástupný symbol pro obsah 2"/>
          <p:cNvSpPr>
            <a:spLocks noGrp="1"/>
          </p:cNvSpPr>
          <p:nvPr>
            <p:ph idx="1"/>
          </p:nvPr>
        </p:nvSpPr>
        <p:spPr>
          <a:xfrm>
            <a:off x="534591" y="1763927"/>
            <a:ext cx="9622632" cy="4994285"/>
          </a:xfrm>
        </p:spPr>
        <p:txBody>
          <a:bodyPr/>
          <a:lstStyle/>
          <a:p>
            <a:r>
              <a:rPr lang="en-US" b="1" dirty="0"/>
              <a:t>Classical random walk</a:t>
            </a:r>
          </a:p>
          <a:p>
            <a:pPr lvl="1"/>
            <a:r>
              <a:rPr lang="en-US" dirty="0"/>
              <a:t>Oblivious to the boundary</a:t>
            </a:r>
          </a:p>
          <a:p>
            <a:endParaRPr lang="en-US" dirty="0"/>
          </a:p>
          <a:p>
            <a:endParaRPr lang="en-US" dirty="0"/>
          </a:p>
          <a:p>
            <a:endParaRPr lang="en-US" dirty="0"/>
          </a:p>
          <a:p>
            <a:endParaRPr lang="en-US" dirty="0"/>
          </a:p>
          <a:p>
            <a:r>
              <a:rPr lang="en-US" b="1" dirty="0"/>
              <a:t>Goal</a:t>
            </a:r>
          </a:p>
          <a:p>
            <a:pPr lvl="1"/>
            <a:r>
              <a:rPr lang="en-US" dirty="0"/>
              <a:t>Guide paths toward the</a:t>
            </a:r>
            <a:br>
              <a:rPr lang="en-US" dirty="0"/>
            </a:br>
            <a:r>
              <a:rPr lang="en-US" dirty="0"/>
              <a:t>boundary</a:t>
            </a:r>
          </a:p>
          <a:p>
            <a:pPr lvl="1"/>
            <a:endParaRPr lang="cs-CZ" dirty="0"/>
          </a:p>
        </p:txBody>
      </p:sp>
      <p:pic>
        <p:nvPicPr>
          <p:cNvPr id="8" name="Picture 4" descr="C:\devel\2013-zerovariance\slides\plotpaths2000c0.9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48" t="3968" r="24428" b="34261"/>
          <a:stretch/>
        </p:blipFill>
        <p:spPr bwMode="auto">
          <a:xfrm>
            <a:off x="5682698" y="4312351"/>
            <a:ext cx="4209842" cy="20702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5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dirty="0"/>
              <a:t>Reactor shield design</a:t>
            </a:r>
          </a:p>
          <a:p>
            <a:pPr lvl="1"/>
            <a:r>
              <a:rPr lang="en-US" b="1" dirty="0"/>
              <a:t>One in a billion</a:t>
            </a:r>
            <a:r>
              <a:rPr lang="en-US" dirty="0"/>
              <a:t> particles makes it through</a:t>
            </a:r>
          </a:p>
        </p:txBody>
      </p:sp>
      <p:sp>
        <p:nvSpPr>
          <p:cNvPr id="9" name="Obdélník 8"/>
          <p:cNvSpPr/>
          <p:nvPr/>
        </p:nvSpPr>
        <p:spPr>
          <a:xfrm>
            <a:off x="3520270" y="362108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r>
              <a:rPr lang="en-US" sz="2600" b="1" dirty="0">
                <a:solidFill>
                  <a:srgbClr val="0070C0"/>
                </a:solidFill>
              </a:rPr>
              <a:t>slab</a:t>
            </a:r>
          </a:p>
          <a:p>
            <a:pPr algn="ctr"/>
            <a:r>
              <a:rPr lang="en-US" sz="2600" b="1" dirty="0">
                <a:solidFill>
                  <a:srgbClr val="0070C0"/>
                </a:solidFill>
              </a:rPr>
              <a:t>(reactor shield)</a:t>
            </a:r>
            <a:endParaRPr lang="cs-CZ" sz="2600" b="1" dirty="0">
              <a:solidFill>
                <a:srgbClr val="0070C0"/>
              </a:solidFill>
            </a:endParaRP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44</a:t>
            </a:fld>
            <a:endParaRPr lang="en-US" altLang="en-US">
              <a:solidFill>
                <a:prstClr val="black"/>
              </a:solidFill>
            </a:endParaRPr>
          </a:p>
        </p:txBody>
      </p:sp>
      <p:cxnSp>
        <p:nvCxnSpPr>
          <p:cNvPr id="8" name="Přímá spojnice 7"/>
          <p:cNvCxnSpPr/>
          <p:nvPr/>
        </p:nvCxnSpPr>
        <p:spPr>
          <a:xfrm>
            <a:off x="3520270" y="346233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6933416" y="346233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7409670"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a:off x="7409670" y="451729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7409670"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7409670" y="488856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7409670"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7409670" y="525982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7409670"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7409670"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7409670"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7409670"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7814227" y="3406953"/>
            <a:ext cx="1404184" cy="892530"/>
          </a:xfrm>
          <a:prstGeom prst="rect">
            <a:avLst/>
          </a:prstGeom>
          <a:noFill/>
        </p:spPr>
        <p:txBody>
          <a:bodyPr wrap="none" lIns="91417" tIns="45709" rIns="91417" bIns="45709" rtlCol="0">
            <a:spAutoFit/>
          </a:bodyPr>
          <a:lstStyle/>
          <a:p>
            <a:pPr algn="ctr"/>
            <a:r>
              <a:rPr lang="en-US" sz="2600" dirty="0">
                <a:solidFill>
                  <a:schemeClr val="tx2"/>
                </a:solidFill>
              </a:rPr>
              <a:t>incident</a:t>
            </a:r>
          </a:p>
          <a:p>
            <a:pPr algn="ctr"/>
            <a:r>
              <a:rPr lang="en-US" sz="2600" dirty="0">
                <a:solidFill>
                  <a:schemeClr val="tx2"/>
                </a:solidFill>
              </a:rPr>
              <a:t>radiation</a:t>
            </a:r>
            <a:endParaRPr lang="cs-CZ" sz="2600" dirty="0">
              <a:solidFill>
                <a:schemeClr val="tx2"/>
              </a:solidFill>
            </a:endParaRPr>
          </a:p>
        </p:txBody>
      </p:sp>
      <p:cxnSp>
        <p:nvCxnSpPr>
          <p:cNvPr id="20" name="Přímá spojnice se šipkou 19"/>
          <p:cNvCxnSpPr/>
          <p:nvPr/>
        </p:nvCxnSpPr>
        <p:spPr>
          <a:xfrm flipH="1">
            <a:off x="1139007" y="5129220"/>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339769" y="3406953"/>
            <a:ext cx="1770823" cy="892530"/>
          </a:xfrm>
          <a:prstGeom prst="rect">
            <a:avLst/>
          </a:prstGeom>
          <a:noFill/>
        </p:spPr>
        <p:txBody>
          <a:bodyPr wrap="none" lIns="91417" tIns="45709" rIns="91417" bIns="45709" rtlCol="0">
            <a:spAutoFit/>
          </a:bodyPr>
          <a:lstStyle/>
          <a:p>
            <a:pPr algn="ctr"/>
            <a:r>
              <a:rPr lang="en-US" sz="2600" dirty="0">
                <a:solidFill>
                  <a:schemeClr val="tx2"/>
                </a:solidFill>
              </a:rPr>
              <a:t>transmitted</a:t>
            </a:r>
            <a:br>
              <a:rPr lang="en-US" sz="2600" dirty="0">
                <a:solidFill>
                  <a:schemeClr val="tx2"/>
                </a:solidFill>
              </a:rPr>
            </a:br>
            <a:r>
              <a:rPr lang="en-US" sz="2600" dirty="0">
                <a:solidFill>
                  <a:schemeClr val="tx2"/>
                </a:solidFill>
              </a:rPr>
              <a:t>radiation</a:t>
            </a:r>
          </a:p>
        </p:txBody>
      </p:sp>
    </p:spTree>
    <p:extLst>
      <p:ext uri="{BB962C8B-B14F-4D97-AF65-F5344CB8AC3E}">
        <p14:creationId xmlns:p14="http://schemas.microsoft.com/office/powerpoint/2010/main" val="428695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b="1" dirty="0"/>
              <a:t>Path stretching </a:t>
            </a:r>
            <a:r>
              <a:rPr lang="en-US" sz="2200" dirty="0">
                <a:solidFill>
                  <a:schemeClr val="accent1"/>
                </a:solidFill>
              </a:rPr>
              <a:t>[Clark ’66, Ponti ‘71, </a:t>
            </a:r>
            <a:r>
              <a:rPr lang="en-US" sz="2200" dirty="0" err="1">
                <a:solidFill>
                  <a:schemeClr val="accent1"/>
                </a:solidFill>
              </a:rPr>
              <a:t>Spanier</a:t>
            </a:r>
            <a:r>
              <a:rPr lang="en-US" sz="2200" dirty="0">
                <a:solidFill>
                  <a:schemeClr val="accent1"/>
                </a:solidFill>
              </a:rPr>
              <a:t> ‘71]</a:t>
            </a: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45</a:t>
            </a:fld>
            <a:endParaRPr lang="en-US" altLang="en-US">
              <a:solidFill>
                <a:prstClr val="black"/>
              </a:solidFill>
            </a:endParaRPr>
          </a:p>
        </p:txBody>
      </p:sp>
      <p:sp>
        <p:nvSpPr>
          <p:cNvPr id="40" name="Obdélník 39"/>
          <p:cNvSpPr/>
          <p:nvPr/>
        </p:nvSpPr>
        <p:spPr>
          <a:xfrm>
            <a:off x="3520270" y="362108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en-US" sz="2600" b="1" dirty="0">
              <a:solidFill>
                <a:srgbClr val="0070C0"/>
              </a:solidFill>
            </a:endParaRPr>
          </a:p>
          <a:p>
            <a:pPr algn="ctr"/>
            <a:endParaRPr lang="cs-CZ" sz="2600" b="1" dirty="0">
              <a:solidFill>
                <a:srgbClr val="0070C0"/>
              </a:solidFill>
            </a:endParaRPr>
          </a:p>
        </p:txBody>
      </p:sp>
      <p:cxnSp>
        <p:nvCxnSpPr>
          <p:cNvPr id="41" name="Přímá spojnice 40"/>
          <p:cNvCxnSpPr/>
          <p:nvPr/>
        </p:nvCxnSpPr>
        <p:spPr>
          <a:xfrm>
            <a:off x="3520270" y="346233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6933416" y="346233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7409670"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7409670" y="451729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H="1">
            <a:off x="7409670"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7409670" y="488856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a:off x="7409670"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7409670" y="525982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409670"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7409670"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7409670"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7409670"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7814227" y="3406953"/>
            <a:ext cx="1404184" cy="892530"/>
          </a:xfrm>
          <a:prstGeom prst="rect">
            <a:avLst/>
          </a:prstGeom>
          <a:noFill/>
        </p:spPr>
        <p:txBody>
          <a:bodyPr wrap="none" lIns="91417" tIns="45709" rIns="91417" bIns="45709" rtlCol="0">
            <a:spAutoFit/>
          </a:bodyPr>
          <a:lstStyle/>
          <a:p>
            <a:pPr algn="ctr"/>
            <a:r>
              <a:rPr lang="en-US" sz="2600" dirty="0">
                <a:solidFill>
                  <a:schemeClr val="tx2"/>
                </a:solidFill>
              </a:rPr>
              <a:t>incident</a:t>
            </a:r>
          </a:p>
          <a:p>
            <a:pPr algn="ctr"/>
            <a:r>
              <a:rPr lang="en-US" sz="2600" dirty="0">
                <a:solidFill>
                  <a:schemeClr val="tx2"/>
                </a:solidFill>
              </a:rPr>
              <a:t>radiation</a:t>
            </a:r>
            <a:endParaRPr lang="cs-CZ" sz="2600" dirty="0">
              <a:solidFill>
                <a:schemeClr val="tx2"/>
              </a:solidFill>
            </a:endParaRPr>
          </a:p>
        </p:txBody>
      </p:sp>
      <p:cxnSp>
        <p:nvCxnSpPr>
          <p:cNvPr id="54" name="Přímá spojnice se šipkou 53"/>
          <p:cNvCxnSpPr/>
          <p:nvPr/>
        </p:nvCxnSpPr>
        <p:spPr>
          <a:xfrm flipH="1">
            <a:off x="1139007" y="5129220"/>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1339769" y="3406953"/>
            <a:ext cx="1770823" cy="892530"/>
          </a:xfrm>
          <a:prstGeom prst="rect">
            <a:avLst/>
          </a:prstGeom>
          <a:noFill/>
        </p:spPr>
        <p:txBody>
          <a:bodyPr wrap="none" lIns="91417" tIns="45709" rIns="91417" bIns="45709" rtlCol="0">
            <a:spAutoFit/>
          </a:bodyPr>
          <a:lstStyle/>
          <a:p>
            <a:pPr algn="ctr"/>
            <a:r>
              <a:rPr lang="en-US" sz="2600" dirty="0">
                <a:solidFill>
                  <a:schemeClr val="tx2"/>
                </a:solidFill>
              </a:rPr>
              <a:t>transmitted</a:t>
            </a:r>
            <a:br>
              <a:rPr lang="en-US" sz="2600" dirty="0">
                <a:solidFill>
                  <a:schemeClr val="tx2"/>
                </a:solidFill>
              </a:rPr>
            </a:br>
            <a:r>
              <a:rPr lang="en-US" sz="2600" dirty="0">
                <a:solidFill>
                  <a:schemeClr val="tx2"/>
                </a:solidFill>
              </a:rPr>
              <a:t>radiation</a:t>
            </a:r>
          </a:p>
        </p:txBody>
      </p:sp>
      <p:sp>
        <p:nvSpPr>
          <p:cNvPr id="24" name="Šipka doprava 23"/>
          <p:cNvSpPr/>
          <p:nvPr/>
        </p:nvSpPr>
        <p:spPr>
          <a:xfrm flipH="1">
            <a:off x="4298802" y="5767222"/>
            <a:ext cx="1856082" cy="949508"/>
          </a:xfrm>
          <a:prstGeom prst="rightArrow">
            <a:avLst>
              <a:gd name="adj1" fmla="val 41153"/>
              <a:gd name="adj2" fmla="val 89808"/>
            </a:avLst>
          </a:prstGeom>
          <a:solidFill>
            <a:schemeClr val="tx2">
              <a:alpha val="25000"/>
            </a:schemeClr>
          </a:solidFill>
          <a:ln w="57150">
            <a:solidFill>
              <a:schemeClr val="tx2"/>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cs-CZ" sz="1900">
              <a:solidFill>
                <a:srgbClr val="0070C0"/>
              </a:solidFill>
            </a:endParaRPr>
          </a:p>
        </p:txBody>
      </p:sp>
      <p:grpSp>
        <p:nvGrpSpPr>
          <p:cNvPr id="63" name="Skupina 62"/>
          <p:cNvGrpSpPr/>
          <p:nvPr/>
        </p:nvGrpSpPr>
        <p:grpSpPr>
          <a:xfrm>
            <a:off x="3770826" y="3979309"/>
            <a:ext cx="2924465" cy="723623"/>
            <a:chOff x="3143114" y="3249916"/>
            <a:chExt cx="2653022" cy="656456"/>
          </a:xfrm>
        </p:grpSpPr>
        <p:cxnSp>
          <p:nvCxnSpPr>
            <p:cNvPr id="59" name="Přímá spojnice se šipkou 58"/>
            <p:cNvCxnSpPr/>
            <p:nvPr/>
          </p:nvCxnSpPr>
          <p:spPr>
            <a:xfrm flipH="1">
              <a:off x="3143114" y="3511379"/>
              <a:ext cx="2653022" cy="39499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rot="21137229">
              <a:off x="3861364" y="3249916"/>
              <a:ext cx="1134405" cy="390892"/>
            </a:xfrm>
            <a:prstGeom prst="rect">
              <a:avLst/>
            </a:prstGeom>
            <a:noFill/>
          </p:spPr>
          <p:txBody>
            <a:bodyPr wrap="none" rtlCol="0">
              <a:spAutoFit/>
            </a:bodyPr>
            <a:lstStyle/>
            <a:p>
              <a:r>
                <a:rPr lang="en-US" sz="2200" b="1" dirty="0">
                  <a:solidFill>
                    <a:schemeClr val="tx2"/>
                  </a:solidFill>
                </a:rPr>
                <a:t>long step</a:t>
              </a:r>
              <a:endParaRPr lang="cs-CZ" sz="2200" b="1" dirty="0">
                <a:solidFill>
                  <a:schemeClr val="tx2"/>
                </a:solidFill>
              </a:endParaRPr>
            </a:p>
          </p:txBody>
        </p:sp>
      </p:grpSp>
      <p:grpSp>
        <p:nvGrpSpPr>
          <p:cNvPr id="64" name="Skupina 63"/>
          <p:cNvGrpSpPr/>
          <p:nvPr/>
        </p:nvGrpSpPr>
        <p:grpSpPr>
          <a:xfrm>
            <a:off x="4997976" y="4872491"/>
            <a:ext cx="1359475" cy="653609"/>
            <a:chOff x="4103960" y="3373723"/>
            <a:chExt cx="1233290" cy="592943"/>
          </a:xfrm>
        </p:grpSpPr>
        <p:cxnSp>
          <p:nvCxnSpPr>
            <p:cNvPr id="65" name="Přímá spojnice se šipkou 64"/>
            <p:cNvCxnSpPr/>
            <p:nvPr/>
          </p:nvCxnSpPr>
          <p:spPr>
            <a:xfrm>
              <a:off x="4119403" y="3687502"/>
              <a:ext cx="1008112" cy="2791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rot="961838">
              <a:off x="4103960" y="3373723"/>
              <a:ext cx="1233290" cy="390894"/>
            </a:xfrm>
            <a:prstGeom prst="rect">
              <a:avLst/>
            </a:prstGeom>
            <a:noFill/>
          </p:spPr>
          <p:txBody>
            <a:bodyPr wrap="none" rtlCol="0">
              <a:spAutoFit/>
            </a:bodyPr>
            <a:lstStyle/>
            <a:p>
              <a:r>
                <a:rPr lang="en-US" sz="2200" b="1" dirty="0">
                  <a:solidFill>
                    <a:schemeClr val="tx2"/>
                  </a:solidFill>
                </a:rPr>
                <a:t>short step</a:t>
              </a:r>
              <a:endParaRPr lang="cs-CZ" sz="2200" b="1" dirty="0">
                <a:solidFill>
                  <a:schemeClr val="tx2"/>
                </a:solidFill>
              </a:endParaRPr>
            </a:p>
          </p:txBody>
        </p:sp>
      </p:grpSp>
    </p:spTree>
    <p:extLst>
      <p:ext uri="{BB962C8B-B14F-4D97-AF65-F5344CB8AC3E}">
        <p14:creationId xmlns:p14="http://schemas.microsoft.com/office/powerpoint/2010/main" val="4243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Zero-variance random walk theory</a:t>
            </a:r>
            <a:endParaRPr lang="cs-CZ" dirty="0"/>
          </a:p>
        </p:txBody>
      </p:sp>
      <p:sp>
        <p:nvSpPr>
          <p:cNvPr id="3" name="Zástupný symbol pro obsah 2"/>
          <p:cNvSpPr>
            <a:spLocks noGrp="1"/>
          </p:cNvSpPr>
          <p:nvPr>
            <p:ph idx="1"/>
          </p:nvPr>
        </p:nvSpPr>
        <p:spPr/>
        <p:txBody>
          <a:bodyPr/>
          <a:lstStyle/>
          <a:p>
            <a:r>
              <a:rPr lang="en-US" dirty="0"/>
              <a:t>Zero variance random walk theory</a:t>
            </a:r>
            <a:br>
              <a:rPr lang="en-US" dirty="0"/>
            </a:br>
            <a:r>
              <a:rPr lang="en-US" sz="2200" dirty="0">
                <a:solidFill>
                  <a:schemeClr val="accent1"/>
                </a:solidFill>
                <a:ea typeface="+mn-ea"/>
                <a:cs typeface="+mn-cs"/>
              </a:rPr>
              <a:t>[Kahn ‘54, </a:t>
            </a:r>
            <a:r>
              <a:rPr lang="en-US" sz="2200" dirty="0" err="1">
                <a:solidFill>
                  <a:schemeClr val="accent1"/>
                </a:solidFill>
                <a:ea typeface="+mn-ea"/>
                <a:cs typeface="+mn-cs"/>
              </a:rPr>
              <a:t>Kalos</a:t>
            </a:r>
            <a:r>
              <a:rPr lang="en-US" sz="2200" dirty="0">
                <a:solidFill>
                  <a:schemeClr val="accent1"/>
                </a:solidFill>
                <a:ea typeface="+mn-ea"/>
                <a:cs typeface="+mn-cs"/>
              </a:rPr>
              <a:t> and Whitlock ’08, </a:t>
            </a:r>
            <a:r>
              <a:rPr lang="en-US" sz="2200" dirty="0" err="1">
                <a:solidFill>
                  <a:schemeClr val="accent1"/>
                </a:solidFill>
                <a:ea typeface="+mn-ea"/>
                <a:cs typeface="+mn-cs"/>
              </a:rPr>
              <a:t>Hoogenboom</a:t>
            </a:r>
            <a:r>
              <a:rPr lang="en-US" sz="2200" dirty="0">
                <a:solidFill>
                  <a:schemeClr val="accent1"/>
                </a:solidFill>
                <a:ea typeface="+mn-ea"/>
                <a:cs typeface="+mn-cs"/>
              </a:rPr>
              <a:t> ’08, Booth ‘11] </a:t>
            </a:r>
          </a:p>
          <a:p>
            <a:pPr marL="0" indent="0">
              <a:buNone/>
            </a:pPr>
            <a:endParaRPr lang="en-US" b="1" dirty="0"/>
          </a:p>
          <a:p>
            <a:r>
              <a:rPr lang="en-US" b="1" dirty="0"/>
              <a:t>[</a:t>
            </a:r>
            <a:r>
              <a:rPr lang="en-US" b="1" dirty="0" err="1"/>
              <a:t>Dwivedi</a:t>
            </a:r>
            <a:r>
              <a:rPr lang="en-US" b="1" dirty="0"/>
              <a:t> ‘81]</a:t>
            </a:r>
            <a:endParaRPr lang="en-US" dirty="0"/>
          </a:p>
          <a:p>
            <a:pPr lvl="1"/>
            <a:r>
              <a:rPr lang="en-US" dirty="0"/>
              <a:t>Synergistic </a:t>
            </a:r>
            <a:r>
              <a:rPr lang="en-US" b="1" dirty="0"/>
              <a:t>path stretching</a:t>
            </a:r>
            <a:r>
              <a:rPr lang="en-US" dirty="0"/>
              <a:t> and </a:t>
            </a:r>
            <a:r>
              <a:rPr lang="en-US" b="1" dirty="0"/>
              <a:t>angular sampling</a:t>
            </a:r>
          </a:p>
          <a:p>
            <a:pPr lvl="1"/>
            <a:r>
              <a:rPr lang="en-US" dirty="0"/>
              <a:t>Solid theory, no heuristics</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46</a:t>
            </a:fld>
            <a:endParaRPr lang="en-US" altLang="en-US">
              <a:solidFill>
                <a:prstClr val="black"/>
              </a:solidFill>
            </a:endParaRPr>
          </a:p>
        </p:txBody>
      </p:sp>
    </p:spTree>
    <p:extLst>
      <p:ext uri="{BB962C8B-B14F-4D97-AF65-F5344CB8AC3E}">
        <p14:creationId xmlns:p14="http://schemas.microsoft.com/office/powerpoint/2010/main" val="303682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Analytical radiance solution</a:t>
            </a:r>
          </a:p>
        </p:txBody>
      </p:sp>
      <p:sp>
        <p:nvSpPr>
          <p:cNvPr id="3" name="Zástupný symbol pro obsah 2"/>
          <p:cNvSpPr>
            <a:spLocks noGrp="1"/>
          </p:cNvSpPr>
          <p:nvPr>
            <p:ph idx="1"/>
          </p:nvPr>
        </p:nvSpPr>
        <p:spPr/>
        <p:txBody>
          <a:bodyPr/>
          <a:lstStyle/>
          <a:p>
            <a:r>
              <a:rPr lang="en-US" dirty="0"/>
              <a:t>Case’s singular eigenfunctions </a:t>
            </a:r>
            <a:r>
              <a:rPr lang="en-US" b="1" dirty="0"/>
              <a:t/>
            </a:r>
            <a:br>
              <a:rPr lang="en-US" b="1" dirty="0"/>
            </a:br>
            <a:r>
              <a:rPr lang="en-US" sz="2500" dirty="0">
                <a:solidFill>
                  <a:schemeClr val="accent1"/>
                </a:solidFill>
              </a:rPr>
              <a:t>[Case 1960, McCormick and </a:t>
            </a:r>
            <a:r>
              <a:rPr lang="en-US" sz="2500" dirty="0" err="1">
                <a:solidFill>
                  <a:schemeClr val="accent1"/>
                </a:solidFill>
              </a:rPr>
              <a:t>Kuscer</a:t>
            </a:r>
            <a:r>
              <a:rPr lang="en-US" sz="2500" dirty="0">
                <a:solidFill>
                  <a:schemeClr val="accent1"/>
                </a:solidFill>
              </a:rPr>
              <a:t> 1973]</a:t>
            </a:r>
          </a:p>
        </p:txBody>
      </p:sp>
      <p:graphicFrame>
        <p:nvGraphicFramePr>
          <p:cNvPr id="41" name="Object 2"/>
          <p:cNvGraphicFramePr>
            <a:graphicFrameLocks noChangeAspect="1"/>
          </p:cNvGraphicFramePr>
          <p:nvPr>
            <p:extLst/>
          </p:nvPr>
        </p:nvGraphicFramePr>
        <p:xfrm>
          <a:off x="3270253" y="4022727"/>
          <a:ext cx="6599237" cy="1139825"/>
        </p:xfrm>
        <a:graphic>
          <a:graphicData uri="http://schemas.openxmlformats.org/presentationml/2006/ole">
            <mc:AlternateContent xmlns:mc="http://schemas.openxmlformats.org/markup-compatibility/2006">
              <mc:Choice xmlns:v="urn:schemas-microsoft-com:vml" Requires="v">
                <p:oleObj spid="_x0000_s24824" name="Rovnice" r:id="rId4" imgW="2565360" imgH="469800" progId="Equation.3">
                  <p:embed/>
                </p:oleObj>
              </mc:Choice>
              <mc:Fallback>
                <p:oleObj name="Rovnice" r:id="rId4" imgW="2565360" imgH="469800" progId="Equation.3">
                  <p:embed/>
                  <p:pic>
                    <p:nvPicPr>
                      <p:cNvPr id="41" name="Object 2"/>
                      <p:cNvPicPr>
                        <a:picLocks noChangeAspect="1" noChangeArrowheads="1"/>
                      </p:cNvPicPr>
                      <p:nvPr/>
                    </p:nvPicPr>
                    <p:blipFill>
                      <a:blip r:embed="rId5"/>
                      <a:srcRect/>
                      <a:stretch>
                        <a:fillRect/>
                      </a:stretch>
                    </p:blipFill>
                    <p:spPr bwMode="auto">
                      <a:xfrm>
                        <a:off x="3270253" y="4022727"/>
                        <a:ext cx="6599237" cy="1139825"/>
                      </a:xfrm>
                      <a:prstGeom prst="rect">
                        <a:avLst/>
                      </a:prstGeom>
                      <a:noFill/>
                      <a:ln>
                        <a:solidFill>
                          <a:schemeClr val="tx2"/>
                        </a:solidFill>
                      </a:ln>
                      <a:extLst/>
                    </p:spPr>
                  </p:pic>
                </p:oleObj>
              </mc:Fallback>
            </mc:AlternateContent>
          </a:graphicData>
        </a:graphic>
      </p:graphicFrame>
      <p:grpSp>
        <p:nvGrpSpPr>
          <p:cNvPr id="14" name="Skupina 13"/>
          <p:cNvGrpSpPr/>
          <p:nvPr/>
        </p:nvGrpSpPr>
        <p:grpSpPr>
          <a:xfrm>
            <a:off x="1505336" y="4017964"/>
            <a:ext cx="2156634" cy="2698766"/>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24825" name="Rovnice" r:id="rId6" imgW="126720" imgH="139680" progId="Equation.3">
                      <p:embed/>
                    </p:oleObj>
                  </mc:Choice>
                  <mc:Fallback>
                    <p:oleObj name="Rovnice" r:id="rId6" imgW="126720" imgH="139680" progId="Equation.3">
                      <p:embed/>
                      <p:pic>
                        <p:nvPicPr>
                          <p:cNvPr id="67" name="Objekt 66"/>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0" name="Objekt 69"/>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24826" name="Rovnice" r:id="rId8" imgW="152280" imgH="164880" progId="Equation.3">
                      <p:embed/>
                    </p:oleObj>
                  </mc:Choice>
                  <mc:Fallback>
                    <p:oleObj name="Rovnice" r:id="rId8" imgW="152280" imgH="164880" progId="Equation.3">
                      <p:embed/>
                      <p:pic>
                        <p:nvPicPr>
                          <p:cNvPr id="70" name="Objekt 69"/>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76" name="Skupina 75"/>
          <p:cNvGrpSpPr/>
          <p:nvPr/>
        </p:nvGrpSpPr>
        <p:grpSpPr>
          <a:xfrm>
            <a:off x="4672331" y="5049857"/>
            <a:ext cx="2610103" cy="522959"/>
            <a:chOff x="3995936" y="4581128"/>
            <a:chExt cx="2232248" cy="474419"/>
          </a:xfrm>
        </p:grpSpPr>
        <p:cxnSp>
          <p:nvCxnSpPr>
            <p:cNvPr id="72" name="Přímá spojnice 71"/>
            <p:cNvCxnSpPr/>
            <p:nvPr/>
          </p:nvCxnSpPr>
          <p:spPr>
            <a:xfrm flipH="1">
              <a:off x="3995936" y="4581128"/>
              <a:ext cx="1080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390180" y="4720495"/>
              <a:ext cx="1410645" cy="335052"/>
            </a:xfrm>
            <a:prstGeom prst="rect">
              <a:avLst/>
            </a:prstGeom>
            <a:noFill/>
          </p:spPr>
          <p:txBody>
            <a:bodyPr wrap="none" rtlCol="0">
              <a:spAutoFit/>
            </a:bodyPr>
            <a:lstStyle/>
            <a:p>
              <a:pPr algn="ctr"/>
              <a:r>
                <a:rPr lang="en-US" b="1" dirty="0">
                  <a:solidFill>
                    <a:srgbClr val="00B050"/>
                  </a:solidFill>
                  <a:latin typeface="+mn-lt"/>
                </a:rPr>
                <a:t>transient terms</a:t>
              </a:r>
            </a:p>
          </p:txBody>
        </p:sp>
        <p:cxnSp>
          <p:nvCxnSpPr>
            <p:cNvPr id="71" name="Přímá spojnice 70"/>
            <p:cNvCxnSpPr/>
            <p:nvPr/>
          </p:nvCxnSpPr>
          <p:spPr>
            <a:xfrm>
              <a:off x="4355976" y="4581128"/>
              <a:ext cx="187220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Skupina 76"/>
          <p:cNvGrpSpPr/>
          <p:nvPr/>
        </p:nvGrpSpPr>
        <p:grpSpPr>
          <a:xfrm>
            <a:off x="7393033" y="5049852"/>
            <a:ext cx="2667897" cy="526819"/>
            <a:chOff x="6322772" y="4581128"/>
            <a:chExt cx="2281676" cy="477921"/>
          </a:xfrm>
        </p:grpSpPr>
        <p:sp>
          <p:nvSpPr>
            <p:cNvPr id="43" name="TextovéPole 42"/>
            <p:cNvSpPr txBox="1"/>
            <p:nvPr/>
          </p:nvSpPr>
          <p:spPr>
            <a:xfrm>
              <a:off x="6322772" y="4720495"/>
              <a:ext cx="2281676" cy="338554"/>
            </a:xfrm>
            <a:prstGeom prst="rect">
              <a:avLst/>
            </a:prstGeom>
            <a:noFill/>
          </p:spPr>
          <p:txBody>
            <a:bodyPr wrap="square" rtlCol="0">
              <a:spAutoFit/>
            </a:bodyPr>
            <a:lstStyle/>
            <a:p>
              <a:pPr algn="ctr"/>
              <a:r>
                <a:rPr lang="en-US" b="1" dirty="0">
                  <a:solidFill>
                    <a:srgbClr val="C00000"/>
                  </a:solidFill>
                  <a:latin typeface="+mn-lt"/>
                </a:rPr>
                <a:t>asymptotic terms</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Skupina 81"/>
          <p:cNvGrpSpPr/>
          <p:nvPr/>
        </p:nvGrpSpPr>
        <p:grpSpPr>
          <a:xfrm>
            <a:off x="4965935" y="3051961"/>
            <a:ext cx="3339483" cy="1319040"/>
            <a:chOff x="4247032" y="2768681"/>
            <a:chExt cx="2856039" cy="1196609"/>
          </a:xfrm>
        </p:grpSpPr>
        <p:sp>
          <p:nvSpPr>
            <p:cNvPr id="47" name="TextovéPole 46"/>
            <p:cNvSpPr txBox="1"/>
            <p:nvPr/>
          </p:nvSpPr>
          <p:spPr>
            <a:xfrm>
              <a:off x="4247032" y="2768681"/>
              <a:ext cx="2856039" cy="430887"/>
            </a:xfrm>
            <a:prstGeom prst="rect">
              <a:avLst/>
            </a:prstGeom>
            <a:noFill/>
          </p:spPr>
          <p:txBody>
            <a:bodyPr wrap="none" rtlCol="0">
              <a:spAutoFit/>
            </a:bodyPr>
            <a:lstStyle/>
            <a:p>
              <a:pPr algn="ctr"/>
              <a:r>
                <a:rPr lang="en-US" sz="2500" dirty="0">
                  <a:solidFill>
                    <a:schemeClr val="tx2"/>
                  </a:solidFill>
                </a:rPr>
                <a:t>Singular </a:t>
              </a:r>
              <a:r>
                <a:rPr lang="en-US" sz="2500" dirty="0" err="1">
                  <a:solidFill>
                    <a:schemeClr val="tx2"/>
                  </a:solidFill>
                </a:rPr>
                <a:t>eigenfunctions</a:t>
              </a:r>
              <a:endParaRPr lang="en-US" sz="2500" dirty="0">
                <a:solidFill>
                  <a:schemeClr val="tx2"/>
                </a:solidFill>
              </a:endParaRPr>
            </a:p>
          </p:txBody>
        </p:sp>
        <p:cxnSp>
          <p:nvCxnSpPr>
            <p:cNvPr id="50" name="Přímá spojovací šipka 14"/>
            <p:cNvCxnSpPr/>
            <p:nvPr/>
          </p:nvCxnSpPr>
          <p:spPr>
            <a:xfrm flipH="1">
              <a:off x="5112061" y="3199568"/>
              <a:ext cx="324035" cy="589472"/>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Levá složená závorka 78"/>
            <p:cNvSpPr/>
            <p:nvPr/>
          </p:nvSpPr>
          <p:spPr>
            <a:xfrm rot="5400000">
              <a:off x="5059939" y="3157085"/>
              <a:ext cx="104242" cy="1512168"/>
            </a:xfrm>
            <a:prstGeom prst="leftBrac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1" name="Zástupný symbol pro číslo snímku 2"/>
          <p:cNvSpPr>
            <a:spLocks noGrp="1"/>
          </p:cNvSpPr>
          <p:nvPr>
            <p:ph type="sldNum" sz="quarter" idx="12"/>
          </p:nvPr>
        </p:nvSpPr>
        <p:spPr>
          <a:xfrm>
            <a:off x="9950298" y="7197334"/>
            <a:ext cx="398338" cy="362034"/>
          </a:xfrm>
        </p:spPr>
        <p:txBody>
          <a:bodyPr/>
          <a:lstStyle/>
          <a:p>
            <a:fld id="{7B6CC4D6-176D-4020-9484-FACE48CDBCFB}" type="slidenum">
              <a:rPr lang="cs-CZ" smtClean="0"/>
              <a:t>47</a:t>
            </a:fld>
            <a:endParaRPr lang="cs-CZ" dirty="0"/>
          </a:p>
        </p:txBody>
      </p:sp>
      <p:sp>
        <p:nvSpPr>
          <p:cNvPr id="32" name="Zástupný symbol pro zápatí 3"/>
          <p:cNvSpPr>
            <a:spLocks noGrp="1"/>
          </p:cNvSpPr>
          <p:nvPr>
            <p:ph type="ftr" sz="quarter" idx="4294967295"/>
          </p:nvPr>
        </p:nvSpPr>
        <p:spPr>
          <a:xfrm>
            <a:off x="563055" y="7197334"/>
            <a:ext cx="9049406" cy="362034"/>
          </a:xfrm>
          <a:prstGeom prst="rect">
            <a:avLst/>
          </a:prstGeom>
        </p:spPr>
        <p:txBody>
          <a:bodyPr vert="horz" lIns="0" tIns="0" rIns="0" bIns="0" rtlCol="0" anchor="ctr"/>
          <a:lstStyle/>
          <a:p>
            <a:r>
              <a:rPr lang="en-US"/>
              <a:t>From nuclear reactors to pretty pictures and attractive 3D prints  /  JAROSLAV KŘIVÁNEK</a:t>
            </a:r>
            <a:endParaRPr lang="cs-CZ" dirty="0"/>
          </a:p>
        </p:txBody>
      </p:sp>
      <p:pic>
        <p:nvPicPr>
          <p:cNvPr id="4" name="Picture 3">
            <a:extLst>
              <a:ext uri="{FF2B5EF4-FFF2-40B4-BE49-F238E27FC236}">
                <a16:creationId xmlns:a16="http://schemas.microsoft.com/office/drawing/2014/main" xmlns="" id="{52B693F8-5180-4362-9D39-F944DED902C6}"/>
              </a:ext>
            </a:extLst>
          </p:cNvPr>
          <p:cNvPicPr>
            <a:picLocks noChangeAspect="1"/>
          </p:cNvPicPr>
          <p:nvPr/>
        </p:nvPicPr>
        <p:blipFill>
          <a:blip r:embed="rId10"/>
          <a:stretch>
            <a:fillRect/>
          </a:stretch>
        </p:blipFill>
        <p:spPr>
          <a:xfrm>
            <a:off x="8435066" y="90698"/>
            <a:ext cx="2099645" cy="3488254"/>
          </a:xfrm>
          <a:prstGeom prst="rect">
            <a:avLst/>
          </a:prstGeom>
        </p:spPr>
      </p:pic>
    </p:spTree>
    <p:extLst>
      <p:ext uri="{BB962C8B-B14F-4D97-AF65-F5344CB8AC3E}">
        <p14:creationId xmlns:p14="http://schemas.microsoft.com/office/powerpoint/2010/main" val="7882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3.7037E-6 L -0.104 -3.7037E-6 " pathEditMode="relative" rAng="0" ptsTypes="AA">
                                      <p:cBhvr>
                                        <p:cTn id="6" dur="500" fill="hold"/>
                                        <p:tgtEl>
                                          <p:spTgt spid="14"/>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a:t>
            </a:r>
          </a:p>
        </p:txBody>
      </p:sp>
      <p:sp>
        <p:nvSpPr>
          <p:cNvPr id="6" name="Obdélník 5"/>
          <p:cNvSpPr/>
          <p:nvPr/>
        </p:nvSpPr>
        <p:spPr>
          <a:xfrm>
            <a:off x="3240986" y="-1300191"/>
            <a:ext cx="5345907" cy="382279"/>
          </a:xfrm>
          <a:prstGeom prst="rect">
            <a:avLst/>
          </a:prstGeom>
        </p:spPr>
        <p:txBody>
          <a:bodyPr lIns="104261" tIns="52131" rIns="104261" bIns="52131">
            <a:spAutoFit/>
          </a:bodyPr>
          <a:lstStyle/>
          <a:p>
            <a:r>
              <a:rPr lang="en-US" b="1" dirty="0">
                <a:latin typeface="+mn-lt"/>
              </a:rPr>
              <a:t>MIS</a:t>
            </a:r>
            <a:r>
              <a:rPr lang="en-US" dirty="0">
                <a:latin typeface="+mn-lt"/>
              </a:rPr>
              <a:t>:  75% </a:t>
            </a:r>
            <a:r>
              <a:rPr lang="en-US" dirty="0" err="1">
                <a:latin typeface="+mn-lt"/>
              </a:rPr>
              <a:t>Dwivedi</a:t>
            </a:r>
            <a:r>
              <a:rPr lang="en-US" dirty="0">
                <a:latin typeface="+mn-lt"/>
              </a:rPr>
              <a:t> sampling + 25% “analog” sampling</a:t>
            </a:r>
          </a:p>
        </p:txBody>
      </p:sp>
      <p:sp>
        <p:nvSpPr>
          <p:cNvPr id="12" name="Obdélník 11"/>
          <p:cNvSpPr/>
          <p:nvPr/>
        </p:nvSpPr>
        <p:spPr>
          <a:xfrm>
            <a:off x="526862" y="1264290"/>
            <a:ext cx="9638089" cy="382305"/>
          </a:xfrm>
          <a:prstGeom prst="rect">
            <a:avLst/>
          </a:prstGeom>
        </p:spPr>
        <p:txBody>
          <a:bodyPr wrap="square" lIns="104261" tIns="52131" rIns="104261" bIns="52131">
            <a:spAutoFit/>
          </a:bodyPr>
          <a:lstStyle/>
          <a:p>
            <a:r>
              <a:rPr lang="en-US" b="1" dirty="0">
                <a:solidFill>
                  <a:schemeClr val="tx2"/>
                </a:solidFill>
                <a:latin typeface="+mn-lt"/>
              </a:rPr>
              <a:t>equal-time comparison</a:t>
            </a:r>
            <a:r>
              <a:rPr lang="en-US" dirty="0">
                <a:solidFill>
                  <a:schemeClr val="tx2"/>
                </a:solidFill>
                <a:latin typeface="+mn-lt"/>
              </a:rPr>
              <a:t>, 100 samples per pixel</a:t>
            </a:r>
          </a:p>
        </p:txBody>
      </p:sp>
      <p:pic>
        <p:nvPicPr>
          <p:cNvPr id="17" name="Picture 2" descr="E:\backup\devel\2013-zerovariance\paper\img\dwiv_ibl_sui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2" y="1795450"/>
            <a:ext cx="4778738"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18" name="Picture 3" descr="E:\backup\devel\2013-zerovariance\paper\img\dwiv_ibl_suite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54" r="-1"/>
          <a:stretch/>
        </p:blipFill>
        <p:spPr bwMode="auto">
          <a:xfrm>
            <a:off x="5453376" y="1795450"/>
            <a:ext cx="4777641"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5412225" y="3967749"/>
            <a:ext cx="4818795" cy="382305"/>
          </a:xfrm>
          <a:prstGeom prst="rect">
            <a:avLst/>
          </a:prstGeom>
        </p:spPr>
        <p:txBody>
          <a:bodyPr wrap="square" lIns="104261" tIns="52131" rIns="104261" bIns="52131">
            <a:spAutoFit/>
          </a:bodyPr>
          <a:lstStyle/>
          <a:p>
            <a:pPr algn="r"/>
            <a:r>
              <a:rPr lang="en-US" b="1" dirty="0">
                <a:solidFill>
                  <a:schemeClr val="bg1"/>
                </a:solidFill>
                <a:latin typeface="+mn-lt"/>
              </a:rPr>
              <a:t>our result</a:t>
            </a:r>
            <a:endParaRPr lang="en-US" dirty="0">
              <a:solidFill>
                <a:schemeClr val="bg1"/>
              </a:solidFill>
              <a:latin typeface="+mn-lt"/>
            </a:endParaRPr>
          </a:p>
        </p:txBody>
      </p:sp>
      <p:sp>
        <p:nvSpPr>
          <p:cNvPr id="11" name="Obdélník 10"/>
          <p:cNvSpPr/>
          <p:nvPr/>
        </p:nvSpPr>
        <p:spPr>
          <a:xfrm>
            <a:off x="526862" y="3967749"/>
            <a:ext cx="4752728" cy="382305"/>
          </a:xfrm>
          <a:prstGeom prst="rect">
            <a:avLst/>
          </a:prstGeom>
        </p:spPr>
        <p:txBody>
          <a:bodyPr wrap="square" lIns="104261" tIns="52131" rIns="104261" bIns="52131">
            <a:spAutoFit/>
          </a:bodyPr>
          <a:lstStyle/>
          <a:p>
            <a:pPr algn="r"/>
            <a:r>
              <a:rPr lang="en-US" b="1" dirty="0">
                <a:solidFill>
                  <a:schemeClr val="bg1"/>
                </a:solidFill>
                <a:latin typeface="+mn-lt"/>
              </a:rPr>
              <a:t>classical sampling</a:t>
            </a:r>
            <a:endParaRPr lang="en-US" dirty="0">
              <a:solidFill>
                <a:schemeClr val="bg1"/>
              </a:solidFill>
              <a:latin typeface="+mn-lt"/>
            </a:endParaRPr>
          </a:p>
        </p:txBody>
      </p:sp>
      <p:grpSp>
        <p:nvGrpSpPr>
          <p:cNvPr id="3" name="Skupina 2"/>
          <p:cNvGrpSpPr/>
          <p:nvPr/>
        </p:nvGrpSpPr>
        <p:grpSpPr>
          <a:xfrm>
            <a:off x="527958" y="4494221"/>
            <a:ext cx="9722883" cy="2571781"/>
            <a:chOff x="451528" y="4077073"/>
            <a:chExt cx="8315338" cy="2333073"/>
          </a:xfrm>
        </p:grpSpPr>
        <p:pic>
          <p:nvPicPr>
            <p:cNvPr id="371717" name="Picture 5" descr="C:\devel\2013-zerovariance\paper\img\dwiv_ibl_suite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28" y="4077073"/>
              <a:ext cx="4086000" cy="2323601"/>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371718" name="Picture 6" descr="C:\devel\2013-zerovariance\paper\img\dwiv_ibl_suite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4077073"/>
              <a:ext cx="4086000" cy="2333073"/>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21" name="Obdélník 20"/>
            <p:cNvSpPr/>
            <p:nvPr/>
          </p:nvSpPr>
          <p:spPr>
            <a:xfrm>
              <a:off x="4645670" y="6047414"/>
              <a:ext cx="4121196" cy="338554"/>
            </a:xfrm>
            <a:prstGeom prst="rect">
              <a:avLst/>
            </a:prstGeom>
          </p:spPr>
          <p:txBody>
            <a:bodyPr wrap="square">
              <a:spAutoFit/>
            </a:bodyPr>
            <a:lstStyle/>
            <a:p>
              <a:pPr algn="r"/>
              <a:r>
                <a:rPr lang="en-US" b="1" dirty="0">
                  <a:solidFill>
                    <a:schemeClr val="bg1"/>
                  </a:solidFill>
                  <a:latin typeface="+mn-lt"/>
                </a:rPr>
                <a:t>our result</a:t>
              </a:r>
              <a:endParaRPr lang="en-US" dirty="0">
                <a:solidFill>
                  <a:schemeClr val="bg1"/>
                </a:solidFill>
                <a:latin typeface="+mn-lt"/>
              </a:endParaRPr>
            </a:p>
          </p:txBody>
        </p:sp>
        <p:sp>
          <p:nvSpPr>
            <p:cNvPr id="22" name="Obdélník 21"/>
            <p:cNvSpPr/>
            <p:nvPr/>
          </p:nvSpPr>
          <p:spPr>
            <a:xfrm>
              <a:off x="467544" y="6047414"/>
              <a:ext cx="4064694" cy="338554"/>
            </a:xfrm>
            <a:prstGeom prst="rect">
              <a:avLst/>
            </a:prstGeom>
          </p:spPr>
          <p:txBody>
            <a:bodyPr wrap="square">
              <a:spAutoFit/>
            </a:bodyPr>
            <a:lstStyle/>
            <a:p>
              <a:pPr algn="r"/>
              <a:r>
                <a:rPr lang="en-US" b="1" dirty="0">
                  <a:solidFill>
                    <a:schemeClr val="bg1"/>
                  </a:solidFill>
                  <a:latin typeface="+mn-lt"/>
                </a:rPr>
                <a:t>classical sampling</a:t>
              </a:r>
              <a:endParaRPr lang="en-US" dirty="0">
                <a:solidFill>
                  <a:schemeClr val="bg1"/>
                </a:solidFill>
                <a:latin typeface="+mn-lt"/>
              </a:endParaRPr>
            </a:p>
          </p:txBody>
        </p:sp>
      </p:grpSp>
      <p:sp>
        <p:nvSpPr>
          <p:cNvPr id="16" name="Zástupný symbol pro číslo snímku 2"/>
          <p:cNvSpPr>
            <a:spLocks noGrp="1"/>
          </p:cNvSpPr>
          <p:nvPr>
            <p:ph type="sldNum" sz="quarter" idx="12"/>
          </p:nvPr>
        </p:nvSpPr>
        <p:spPr>
          <a:xfrm>
            <a:off x="9950298" y="7197334"/>
            <a:ext cx="398338" cy="362034"/>
          </a:xfrm>
        </p:spPr>
        <p:txBody>
          <a:bodyPr/>
          <a:lstStyle/>
          <a:p>
            <a:fld id="{7B6CC4D6-176D-4020-9484-FACE48CDBCFB}" type="slidenum">
              <a:rPr lang="cs-CZ" smtClean="0"/>
              <a:t>48</a:t>
            </a:fld>
            <a:endParaRPr lang="cs-CZ" dirty="0"/>
          </a:p>
        </p:txBody>
      </p:sp>
      <p:sp>
        <p:nvSpPr>
          <p:cNvPr id="19" name="Zástupný symbol pro zápatí 3"/>
          <p:cNvSpPr>
            <a:spLocks noGrp="1"/>
          </p:cNvSpPr>
          <p:nvPr>
            <p:ph type="ftr" sz="quarter" idx="4294967295"/>
          </p:nvPr>
        </p:nvSpPr>
        <p:spPr>
          <a:xfrm>
            <a:off x="563055" y="7197334"/>
            <a:ext cx="9049406" cy="362034"/>
          </a:xfrm>
          <a:prstGeom prst="rect">
            <a:avLst/>
          </a:prstGeom>
        </p:spPr>
        <p:txBody>
          <a:bodyPr vert="horz" lIns="0" tIns="0" rIns="0" bIns="0" rtlCol="0" anchor="ct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286783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5AF2D-8DAC-4DEA-8A8E-5CAB75009D8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xmlns="" id="{FCF3A24C-F4D0-4E3E-ACFD-FAD8D85999BE}"/>
              </a:ext>
            </a:extLst>
          </p:cNvPr>
          <p:cNvSpPr>
            <a:spLocks noGrp="1"/>
          </p:cNvSpPr>
          <p:nvPr>
            <p:ph type="sldNum" sz="quarter" idx="12"/>
          </p:nvPr>
        </p:nvSpPr>
        <p:spPr/>
        <p:txBody>
          <a:bodyPr/>
          <a:lstStyle/>
          <a:p>
            <a:fld id="{7B6CC4D6-176D-4020-9484-FACE48CDBCFB}" type="slidenum">
              <a:rPr lang="cs-CZ" smtClean="0"/>
              <a:t>49</a:t>
            </a:fld>
            <a:endParaRPr lang="cs-CZ" dirty="0"/>
          </a:p>
        </p:txBody>
      </p:sp>
      <p:sp>
        <p:nvSpPr>
          <p:cNvPr id="4" name="Footer Placeholder 3">
            <a:extLst>
              <a:ext uri="{FF2B5EF4-FFF2-40B4-BE49-F238E27FC236}">
                <a16:creationId xmlns:a16="http://schemas.microsoft.com/office/drawing/2014/main" xmlns="" id="{A7214240-6C81-4E7D-9638-F31989332E41}"/>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xmlns="" id="{B79CE5E6-FE5E-411C-9B0F-F90FB07210BE}"/>
              </a:ext>
            </a:extLst>
          </p:cNvPr>
          <p:cNvSpPr>
            <a:spLocks noGrp="1"/>
          </p:cNvSpPr>
          <p:nvPr>
            <p:ph idx="1"/>
          </p:nvPr>
        </p:nvSpPr>
        <p:spPr/>
        <p:txBody>
          <a:bodyPr/>
          <a:lstStyle/>
          <a:p>
            <a:endParaRPr lang="en-US"/>
          </a:p>
        </p:txBody>
      </p:sp>
      <p:pic>
        <p:nvPicPr>
          <p:cNvPr id="6" name="Picture 5" descr="http://nzcsrsc09.auckland.ac.nz/uploaded/WDlogo_flat_1.jpg">
            <a:extLst>
              <a:ext uri="{FF2B5EF4-FFF2-40B4-BE49-F238E27FC236}">
                <a16:creationId xmlns:a16="http://schemas.microsoft.com/office/drawing/2014/main" xmlns="" id="{732F8018-7369-4DF8-AAF5-4CA41CCDA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55" y="4866839"/>
            <a:ext cx="3286744" cy="1655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A0D78BCB-ACC9-48DF-B84A-2517485D166E}"/>
              </a:ext>
            </a:extLst>
          </p:cNvPr>
          <p:cNvPicPr>
            <a:picLocks noChangeAspect="1"/>
          </p:cNvPicPr>
          <p:nvPr/>
        </p:nvPicPr>
        <p:blipFill>
          <a:blip r:embed="rId3"/>
          <a:stretch>
            <a:fillRect/>
          </a:stretch>
        </p:blipFill>
        <p:spPr>
          <a:xfrm>
            <a:off x="1453145" y="1439849"/>
            <a:ext cx="8696325" cy="25145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376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066"/>
            <a:ext cx="10682178" cy="6818557"/>
          </a:xfrm>
          <a:prstGeom prst="rect">
            <a:avLst/>
          </a:prstGeom>
        </p:spPr>
      </p:pic>
      <p:sp>
        <p:nvSpPr>
          <p:cNvPr id="29" name="Rectangle 28"/>
          <p:cNvSpPr/>
          <p:nvPr/>
        </p:nvSpPr>
        <p:spPr>
          <a:xfrm>
            <a:off x="0"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30" name="TextBox 29"/>
          <p:cNvSpPr txBox="1"/>
          <p:nvPr/>
        </p:nvSpPr>
        <p:spPr>
          <a:xfrm>
            <a:off x="9548162"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a:solidFill>
                  <a:srgbClr val="262626"/>
                </a:solidFill>
                <a:latin typeface="Open Sans"/>
                <a:cs typeface="Open Sans"/>
              </a:rPr>
              <a:t>divistudio.com</a:t>
            </a:r>
          </a:p>
        </p:txBody>
      </p:sp>
      <p:sp>
        <p:nvSpPr>
          <p:cNvPr id="31" name="TextBox 30"/>
          <p:cNvSpPr txBox="1"/>
          <p:nvPr/>
        </p:nvSpPr>
        <p:spPr>
          <a:xfrm>
            <a:off x="6"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a:t>
            </a:r>
            <a:r>
              <a:rPr lang="en-JM" sz="600" b="1" dirty="0" err="1">
                <a:solidFill>
                  <a:srgbClr val="262626"/>
                </a:solidFill>
                <a:latin typeface="Open Sans"/>
                <a:cs typeface="Open Sans"/>
              </a:rPr>
              <a:t>Divi</a:t>
            </a:r>
            <a:r>
              <a:rPr lang="en-JM" sz="600" b="1" dirty="0">
                <a:solidFill>
                  <a:srgbClr val="262626"/>
                </a:solidFill>
                <a:latin typeface="Open Sans"/>
                <a:cs typeface="Open Sans"/>
              </a:rPr>
              <a:t> Studio |</a:t>
            </a:r>
          </a:p>
        </p:txBody>
      </p:sp>
      <p:pic>
        <p:nvPicPr>
          <p:cNvPr id="11"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45663952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r>
              <a:rPr lang="cs-CZ" dirty="0"/>
              <a:t/>
            </a:r>
            <a:br>
              <a:rPr lang="cs-CZ" dirty="0"/>
            </a:br>
            <a:r>
              <a:rPr lang="en-US" dirty="0"/>
              <a:t>Conclusion</a:t>
            </a:r>
          </a:p>
        </p:txBody>
      </p:sp>
      <p:sp>
        <p:nvSpPr>
          <p:cNvPr id="7" name="Podnadpis 6"/>
          <p:cNvSpPr>
            <a:spLocks noGrp="1"/>
          </p:cNvSpPr>
          <p:nvPr>
            <p:ph type="subTitle" idx="1"/>
          </p:nvPr>
        </p:nvSpPr>
        <p:spPr>
          <a:xfrm>
            <a:off x="916137" y="5079934"/>
            <a:ext cx="8663738" cy="1202117"/>
          </a:xfrm>
        </p:spPr>
        <p:txBody>
          <a:bodyPr>
            <a:normAutofit/>
          </a:bodyPr>
          <a:lstStyle/>
          <a:p>
            <a:endParaRPr lang="cs-CZ" dirty="0"/>
          </a:p>
        </p:txBody>
      </p:sp>
      <p:sp>
        <p:nvSpPr>
          <p:cNvPr id="3" name="Zástupný symbol pro číslo snímku 2"/>
          <p:cNvSpPr>
            <a:spLocks noGrp="1"/>
          </p:cNvSpPr>
          <p:nvPr>
            <p:ph type="sldNum" sz="quarter" idx="4"/>
          </p:nvPr>
        </p:nvSpPr>
        <p:spPr/>
        <p:txBody>
          <a:bodyPr/>
          <a:lstStyle/>
          <a:p>
            <a:fld id="{7B6CC4D6-176D-4020-9484-FACE48CDBCFB}" type="slidenum">
              <a:rPr lang="cs-CZ" smtClean="0"/>
              <a:t>50</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2196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Conclusion</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51</a:t>
            </a:fld>
            <a:endParaRPr lang="cs-CZ" dirty="0"/>
          </a:p>
        </p:txBody>
      </p:sp>
      <p:sp>
        <p:nvSpPr>
          <p:cNvPr id="4" name="Zástupný symbol pro zápatí 3"/>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Zástupný symbol pro obsah 4"/>
          <p:cNvSpPr>
            <a:spLocks noGrp="1"/>
          </p:cNvSpPr>
          <p:nvPr>
            <p:ph idx="1"/>
          </p:nvPr>
        </p:nvSpPr>
        <p:spPr/>
        <p:txBody>
          <a:bodyPr/>
          <a:lstStyle/>
          <a:p>
            <a:endParaRPr lang="en-US" dirty="0"/>
          </a:p>
          <a:p>
            <a:r>
              <a:rPr lang="en-US" b="1" dirty="0"/>
              <a:t>Appearance fabrication</a:t>
            </a:r>
            <a:r>
              <a:rPr lang="en-US" dirty="0"/>
              <a:t> is a new interesting challenge</a:t>
            </a:r>
          </a:p>
          <a:p>
            <a:pPr lvl="1"/>
            <a:r>
              <a:rPr lang="en-US" dirty="0"/>
              <a:t>Involves </a:t>
            </a:r>
            <a:r>
              <a:rPr lang="en-US" b="1" dirty="0"/>
              <a:t>inverse rendering</a:t>
            </a:r>
          </a:p>
          <a:p>
            <a:pPr lvl="1"/>
            <a:endParaRPr lang="en-US" dirty="0"/>
          </a:p>
          <a:p>
            <a:r>
              <a:rPr lang="en-US" dirty="0"/>
              <a:t>Our light simulations can be smarter &amp; more efficient</a:t>
            </a:r>
          </a:p>
          <a:p>
            <a:pPr lvl="1"/>
            <a:r>
              <a:rPr lang="en-US" dirty="0"/>
              <a:t>Neutron transport and general transport theory can provide ideas</a:t>
            </a:r>
          </a:p>
          <a:p>
            <a:pPr lvl="1"/>
            <a:endParaRPr lang="en-US" dirty="0"/>
          </a:p>
          <a:p>
            <a:endParaRPr lang="en-US" dirty="0"/>
          </a:p>
        </p:txBody>
      </p:sp>
    </p:spTree>
    <p:extLst>
      <p:ext uri="{BB962C8B-B14F-4D97-AF65-F5344CB8AC3E}">
        <p14:creationId xmlns:p14="http://schemas.microsoft.com/office/powerpoint/2010/main" val="5228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text 2"/>
          <p:cNvSpPr>
            <a:spLocks noGrp="1"/>
          </p:cNvSpPr>
          <p:nvPr>
            <p:ph type="body" idx="1"/>
          </p:nvPr>
        </p:nvSpPr>
        <p:spPr/>
        <p:txBody>
          <a:bodyPr/>
          <a:lstStyle/>
          <a:p>
            <a:endParaRPr lang="en-US"/>
          </a:p>
        </p:txBody>
      </p:sp>
      <p:pic>
        <p:nvPicPr>
          <p:cNvPr id="4" name="Picture 2" descr="C:\!SGI\ZALOHA\2011\logo-cgg\color-on-transparent-300dpi.png"/>
          <p:cNvPicPr>
            <a:picLocks noChangeAspect="1" noChangeArrowheads="1"/>
          </p:cNvPicPr>
          <p:nvPr/>
        </p:nvPicPr>
        <p:blipFill>
          <a:blip r:embed="rId2" cstate="print"/>
          <a:srcRect/>
          <a:stretch>
            <a:fillRect/>
          </a:stretch>
        </p:blipFill>
        <p:spPr bwMode="auto">
          <a:xfrm>
            <a:off x="799276" y="1318808"/>
            <a:ext cx="9093261" cy="4604169"/>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9893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2"/>
          <p:cNvPicPr/>
          <p:nvPr/>
        </p:nvPicPr>
        <p:blipFill>
          <a:blip r:embed="rId3"/>
          <a:srcRect l="394" r="704"/>
          <a:stretch/>
        </p:blipFill>
        <p:spPr>
          <a:xfrm>
            <a:off x="421" y="565487"/>
            <a:ext cx="10691392" cy="6429097"/>
          </a:xfrm>
          <a:prstGeom prst="rect">
            <a:avLst/>
          </a:prstGeom>
          <a:ln>
            <a:noFill/>
          </a:ln>
        </p:spPr>
      </p:pic>
      <p:sp>
        <p:nvSpPr>
          <p:cNvPr id="2" name="TextovéPole 1"/>
          <p:cNvSpPr txBox="1"/>
          <p:nvPr/>
        </p:nvSpPr>
        <p:spPr>
          <a:xfrm>
            <a:off x="8441885" y="6336981"/>
            <a:ext cx="1760304" cy="597737"/>
          </a:xfrm>
          <a:prstGeom prst="rect">
            <a:avLst/>
          </a:prstGeom>
          <a:noFill/>
        </p:spPr>
        <p:txBody>
          <a:bodyPr wrap="none" lIns="104274" tIns="52138" rIns="104274" bIns="52138" rtlCol="0">
            <a:spAutoFit/>
          </a:bodyPr>
          <a:lstStyle/>
          <a:p>
            <a:r>
              <a:rPr lang="en-US" sz="3200" dirty="0">
                <a:solidFill>
                  <a:schemeClr val="bg1"/>
                </a:solidFill>
              </a:rPr>
              <a:t>CGG</a:t>
            </a:r>
            <a:r>
              <a:rPr lang="cs-CZ" sz="3200" dirty="0">
                <a:solidFill>
                  <a:schemeClr val="bg1"/>
                </a:solidFill>
              </a:rPr>
              <a:t> BBQ</a:t>
            </a:r>
          </a:p>
        </p:txBody>
      </p:sp>
    </p:spTree>
    <p:extLst>
      <p:ext uri="{BB962C8B-B14F-4D97-AF65-F5344CB8AC3E}">
        <p14:creationId xmlns:p14="http://schemas.microsoft.com/office/powerpoint/2010/main" val="228178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hiviscomp.cz/2015/gallery/_MG_2340.JPG"/>
          <p:cNvPicPr>
            <a:picLocks noChangeAspect="1" noChangeArrowheads="1"/>
          </p:cNvPicPr>
          <p:nvPr/>
        </p:nvPicPr>
        <p:blipFill rotWithShape="1">
          <a:blip r:embed="rId2">
            <a:extLst>
              <a:ext uri="{28A0092B-C50C-407E-A947-70E740481C1C}">
                <a14:useLocalDpi xmlns:a14="http://schemas.microsoft.com/office/drawing/2010/main" val="0"/>
              </a:ext>
            </a:extLst>
          </a:blip>
          <a:srcRect r="10639"/>
          <a:stretch/>
        </p:blipFill>
        <p:spPr bwMode="auto">
          <a:xfrm>
            <a:off x="-51466" y="0"/>
            <a:ext cx="10743281"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dirty="0"/>
          </a:p>
        </p:txBody>
      </p:sp>
      <p:pic>
        <p:nvPicPr>
          <p:cNvPr id="7" name="Picture 4" descr="HiVisComp - High Visual Computing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922" y="5099142"/>
            <a:ext cx="3341192" cy="244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p:nvPr>
        </p:nvSpPr>
        <p:spPr/>
        <p:txBody>
          <a:bodyPr/>
          <a:lstStyle/>
          <a:p>
            <a:endParaRPr lang="cs-CZ"/>
          </a:p>
        </p:txBody>
      </p:sp>
      <p:pic>
        <p:nvPicPr>
          <p:cNvPr id="3074" name="Picture 2" descr="http://www.hiviscomp.cz/2016/gallery/_MG_46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3135" y="122707"/>
            <a:ext cx="11404601" cy="717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61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a:p>
        </p:txBody>
      </p:sp>
      <p:pic>
        <p:nvPicPr>
          <p:cNvPr id="186370" name="Picture 2" descr="http://www.cescg.org/images/cescglogo8.png"/>
          <p:cNvPicPr>
            <a:picLocks noChangeAspect="1" noChangeArrowheads="1"/>
          </p:cNvPicPr>
          <p:nvPr/>
        </p:nvPicPr>
        <p:blipFill rotWithShape="1">
          <a:blip r:embed="rId2">
            <a:extLst>
              <a:ext uri="{28A0092B-C50C-407E-A947-70E740481C1C}">
                <a14:useLocalDpi xmlns:a14="http://schemas.microsoft.com/office/drawing/2010/main" val="0"/>
              </a:ext>
            </a:extLst>
          </a:blip>
          <a:srcRect b="28791"/>
          <a:stretch/>
        </p:blipFill>
        <p:spPr bwMode="auto">
          <a:xfrm>
            <a:off x="2588842" y="2263930"/>
            <a:ext cx="5388599" cy="343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29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Vertex Connection &amp; Merging (VCM)</a:t>
            </a:r>
            <a:endParaRPr lang="cs-CZ" dirty="0"/>
          </a:p>
        </p:txBody>
      </p:sp>
      <p:sp>
        <p:nvSpPr>
          <p:cNvPr id="3" name="Zástupný symbol pro obsah 2"/>
          <p:cNvSpPr>
            <a:spLocks noGrp="1"/>
          </p:cNvSpPr>
          <p:nvPr>
            <p:ph idx="1"/>
          </p:nvPr>
        </p:nvSpPr>
        <p:spPr>
          <a:xfrm>
            <a:off x="1208165" y="1763926"/>
            <a:ext cx="9622632" cy="4994285"/>
          </a:xfrm>
        </p:spPr>
        <p:txBody>
          <a:bodyPr/>
          <a:lstStyle/>
          <a:p>
            <a:endParaRPr lang="cs-CZ" dirty="0"/>
          </a:p>
        </p:txBody>
      </p:sp>
      <p:pic>
        <p:nvPicPr>
          <p:cNvPr id="1027" name="Picture 3" descr="D:\devel\2013-ltscourse\slides-jk\30min\VCM_30min.png"/>
          <p:cNvPicPr>
            <a:picLocks noChangeAspect="1" noChangeArrowheads="1"/>
          </p:cNvPicPr>
          <p:nvPr/>
        </p:nvPicPr>
        <p:blipFill>
          <a:blip r:embed="rId3" cstate="print"/>
          <a:srcRect l="31722" r="14419"/>
          <a:stretch>
            <a:fillRect/>
          </a:stretch>
        </p:blipFill>
        <p:spPr bwMode="auto">
          <a:xfrm>
            <a:off x="113076" y="2179202"/>
            <a:ext cx="3380500" cy="4437869"/>
          </a:xfrm>
          <a:prstGeom prst="rect">
            <a:avLst/>
          </a:prstGeom>
          <a:noFill/>
          <a:ln w="57150">
            <a:solidFill>
              <a:schemeClr val="accent1"/>
            </a:solidFill>
          </a:ln>
          <a:effectLst>
            <a:outerShdw blurRad="63500" sx="102000" sy="102000" algn="ctr" rotWithShape="0">
              <a:prstClr val="black">
                <a:alpha val="40000"/>
              </a:prstClr>
            </a:outerShdw>
          </a:effectLst>
        </p:spPr>
      </p:pic>
      <p:pic>
        <p:nvPicPr>
          <p:cNvPr id="1028" name="Picture 4" descr="D:\devel\2013-ltscourse\slides-jk\30min\PPM_30min.png"/>
          <p:cNvPicPr>
            <a:picLocks noChangeAspect="1" noChangeArrowheads="1"/>
          </p:cNvPicPr>
          <p:nvPr/>
        </p:nvPicPr>
        <p:blipFill>
          <a:blip r:embed="rId4" cstate="print"/>
          <a:srcRect l="31722" r="14419"/>
          <a:stretch>
            <a:fillRect/>
          </a:stretch>
        </p:blipFill>
        <p:spPr bwMode="auto">
          <a:xfrm>
            <a:off x="7198237" y="2179202"/>
            <a:ext cx="3380500" cy="4437869"/>
          </a:xfrm>
          <a:prstGeom prst="rect">
            <a:avLst/>
          </a:prstGeom>
          <a:noFill/>
          <a:effectLst>
            <a:outerShdw blurRad="63500" sx="102000" sy="102000" algn="ctr" rotWithShape="0">
              <a:prstClr val="black">
                <a:alpha val="40000"/>
              </a:prstClr>
            </a:outerShdw>
          </a:effectLst>
        </p:spPr>
      </p:pic>
      <p:pic>
        <p:nvPicPr>
          <p:cNvPr id="1029" name="Picture 5" descr="D:\devel\2013-ltscourse\slides-jk\30min\BPT_30min.png"/>
          <p:cNvPicPr>
            <a:picLocks noChangeAspect="1" noChangeArrowheads="1"/>
          </p:cNvPicPr>
          <p:nvPr/>
        </p:nvPicPr>
        <p:blipFill>
          <a:blip r:embed="rId5" cstate="print"/>
          <a:srcRect l="31722" r="14419"/>
          <a:stretch>
            <a:fillRect/>
          </a:stretch>
        </p:blipFill>
        <p:spPr bwMode="auto">
          <a:xfrm>
            <a:off x="3655657" y="2179202"/>
            <a:ext cx="3380500" cy="4437869"/>
          </a:xfrm>
          <a:prstGeom prst="rect">
            <a:avLst/>
          </a:prstGeom>
          <a:noFill/>
          <a:effectLst>
            <a:outerShdw blurRad="63500" sx="102000" sy="102000" algn="ctr" rotWithShape="0">
              <a:prstClr val="black">
                <a:alpha val="40000"/>
              </a:prstClr>
            </a:outerShdw>
          </a:effectLst>
        </p:spPr>
      </p:pic>
      <p:sp>
        <p:nvSpPr>
          <p:cNvPr id="10" name="TextovéPole 9"/>
          <p:cNvSpPr txBox="1"/>
          <p:nvPr/>
        </p:nvSpPr>
        <p:spPr>
          <a:xfrm>
            <a:off x="241065" y="5986893"/>
            <a:ext cx="2632914" cy="736236"/>
          </a:xfrm>
          <a:prstGeom prst="rect">
            <a:avLst/>
          </a:prstGeom>
          <a:noFill/>
        </p:spPr>
        <p:txBody>
          <a:bodyPr wrap="none" lIns="104274" tIns="52138" rIns="104274" bIns="52138" rtlCol="0">
            <a:spAutoFit/>
          </a:bodyPr>
          <a:lstStyle/>
          <a:p>
            <a:r>
              <a:rPr lang="en-US" sz="4100" b="1" dirty="0">
                <a:solidFill>
                  <a:schemeClr val="bg1"/>
                </a:solidFill>
                <a:effectLst>
                  <a:outerShdw blurRad="38100" dist="38100" dir="2700000" algn="tl">
                    <a:srgbClr val="000000">
                      <a:alpha val="43137"/>
                    </a:srgbClr>
                  </a:outerShdw>
                </a:effectLst>
              </a:rPr>
              <a:t>VCM</a:t>
            </a:r>
            <a:r>
              <a:rPr lang="cs-CZ" sz="4100" b="1" dirty="0">
                <a:solidFill>
                  <a:schemeClr val="bg1"/>
                </a:solidFill>
                <a:effectLst>
                  <a:outerShdw blurRad="38100" dist="38100" dir="2700000" algn="tl">
                    <a:srgbClr val="000000">
                      <a:alpha val="43137"/>
                    </a:srgbClr>
                  </a:outerShdw>
                </a:effectLst>
              </a:rPr>
              <a:t> </a:t>
            </a:r>
            <a:r>
              <a:rPr lang="en-US" sz="4100" b="1" dirty="0">
                <a:solidFill>
                  <a:schemeClr val="bg1"/>
                </a:solidFill>
                <a:effectLst>
                  <a:outerShdw blurRad="38100" dist="38100" dir="2700000" algn="tl">
                    <a:srgbClr val="000000">
                      <a:alpha val="43137"/>
                    </a:srgbClr>
                  </a:outerShdw>
                </a:effectLst>
              </a:rPr>
              <a:t>(new)</a:t>
            </a:r>
            <a:endParaRPr lang="cs-CZ" sz="4100" b="1" dirty="0">
              <a:solidFill>
                <a:schemeClr val="bg1"/>
              </a:solidFill>
              <a:effectLst>
                <a:outerShdw blurRad="38100" dist="38100" dir="2700000" algn="tl">
                  <a:srgbClr val="000000">
                    <a:alpha val="43137"/>
                  </a:srgbClr>
                </a:outerShdw>
              </a:effectLst>
            </a:endParaRPr>
          </a:p>
        </p:txBody>
      </p:sp>
      <p:sp>
        <p:nvSpPr>
          <p:cNvPr id="11" name="TextovéPole 10"/>
          <p:cNvSpPr txBox="1"/>
          <p:nvPr/>
        </p:nvSpPr>
        <p:spPr>
          <a:xfrm>
            <a:off x="5693153" y="5986893"/>
            <a:ext cx="1044211" cy="736236"/>
          </a:xfrm>
          <a:prstGeom prst="rect">
            <a:avLst/>
          </a:prstGeom>
          <a:noFill/>
        </p:spPr>
        <p:txBody>
          <a:bodyPr wrap="none" lIns="104274" tIns="52138" rIns="104274" bIns="52138" rtlCol="0">
            <a:spAutoFit/>
          </a:bodyPr>
          <a:lstStyle/>
          <a:p>
            <a:r>
              <a:rPr lang="en-US" sz="4100" b="1" dirty="0">
                <a:solidFill>
                  <a:schemeClr val="bg1"/>
                </a:solidFill>
                <a:effectLst>
                  <a:outerShdw blurRad="38100" dist="38100" dir="2700000" algn="tl">
                    <a:srgbClr val="000000">
                      <a:alpha val="43137"/>
                    </a:srgbClr>
                  </a:outerShdw>
                </a:effectLst>
              </a:rPr>
              <a:t>BPT</a:t>
            </a:r>
            <a:endParaRPr lang="cs-CZ" sz="4100" b="1" dirty="0">
              <a:solidFill>
                <a:schemeClr val="bg1"/>
              </a:solidFill>
              <a:effectLst>
                <a:outerShdw blurRad="38100" dist="38100" dir="2700000" algn="tl">
                  <a:srgbClr val="000000">
                    <a:alpha val="43137"/>
                  </a:srgbClr>
                </a:outerShdw>
              </a:effectLst>
            </a:endParaRPr>
          </a:p>
        </p:txBody>
      </p:sp>
      <p:sp>
        <p:nvSpPr>
          <p:cNvPr id="12" name="TextovéPole 11"/>
          <p:cNvSpPr txBox="1"/>
          <p:nvPr/>
        </p:nvSpPr>
        <p:spPr>
          <a:xfrm>
            <a:off x="9092943" y="5986893"/>
            <a:ext cx="1231698" cy="736236"/>
          </a:xfrm>
          <a:prstGeom prst="rect">
            <a:avLst/>
          </a:prstGeom>
          <a:noFill/>
        </p:spPr>
        <p:txBody>
          <a:bodyPr wrap="none" lIns="104274" tIns="52138" rIns="104274" bIns="52138" rtlCol="0">
            <a:spAutoFit/>
          </a:bodyPr>
          <a:lstStyle/>
          <a:p>
            <a:r>
              <a:rPr lang="en-US" sz="4100" b="1" dirty="0">
                <a:solidFill>
                  <a:schemeClr val="bg1"/>
                </a:solidFill>
                <a:effectLst>
                  <a:outerShdw blurRad="38100" dist="38100" dir="2700000" algn="tl">
                    <a:srgbClr val="000000">
                      <a:alpha val="43137"/>
                    </a:srgbClr>
                  </a:outerShdw>
                </a:effectLst>
              </a:rPr>
              <a:t>PPM</a:t>
            </a:r>
            <a:endParaRPr lang="cs-CZ" sz="4100" b="1" dirty="0">
              <a:solidFill>
                <a:schemeClr val="bg1"/>
              </a:solidFill>
              <a:effectLst>
                <a:outerShdw blurRad="38100" dist="38100" dir="2700000" algn="tl">
                  <a:srgbClr val="000000">
                    <a:alpha val="43137"/>
                  </a:srgbClr>
                </a:outerShdw>
              </a:effectLst>
            </a:endParaRPr>
          </a:p>
        </p:txBody>
      </p:sp>
      <p:sp>
        <p:nvSpPr>
          <p:cNvPr id="13" name="TextovéPole 12"/>
          <p:cNvSpPr txBox="1"/>
          <p:nvPr/>
        </p:nvSpPr>
        <p:spPr>
          <a:xfrm>
            <a:off x="565623" y="1150205"/>
            <a:ext cx="2188690" cy="382293"/>
          </a:xfrm>
          <a:prstGeom prst="rect">
            <a:avLst/>
          </a:prstGeom>
          <a:noFill/>
        </p:spPr>
        <p:txBody>
          <a:bodyPr wrap="none" lIns="104274" tIns="52138" rIns="104274" bIns="52138" rtlCol="0">
            <a:spAutoFit/>
          </a:bodyPr>
          <a:lstStyle/>
          <a:p>
            <a:r>
              <a:rPr lang="cs-CZ" b="1" dirty="0" smtClean="0">
                <a:latin typeface="+mn-lt"/>
              </a:rPr>
              <a:t>SIGGRAPH Asia 2012</a:t>
            </a:r>
            <a:endParaRPr lang="en-US" b="1" dirty="0" smtClean="0">
              <a:latin typeface="+mn-lt"/>
            </a:endParaRPr>
          </a:p>
        </p:txBody>
      </p:sp>
    </p:spTree>
    <p:extLst>
      <p:ext uri="{BB962C8B-B14F-4D97-AF65-F5344CB8AC3E}">
        <p14:creationId xmlns:p14="http://schemas.microsoft.com/office/powerpoint/2010/main" val="103775583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rendering of volumetric media</a:t>
            </a:r>
            <a:endParaRPr lang="cs-CZ" dirty="0"/>
          </a:p>
        </p:txBody>
      </p:sp>
      <p:sp>
        <p:nvSpPr>
          <p:cNvPr id="3" name="Content Placeholder 2"/>
          <p:cNvSpPr>
            <a:spLocks noGrp="1"/>
          </p:cNvSpPr>
          <p:nvPr>
            <p:ph idx="1"/>
          </p:nvPr>
        </p:nvSpPr>
        <p:spPr/>
        <p:txBody>
          <a:bodyPr/>
          <a:lstStyle/>
          <a:p>
            <a:endParaRPr lang="cs-CZ"/>
          </a:p>
        </p:txBody>
      </p:sp>
      <p:pic>
        <p:nvPicPr>
          <p:cNvPr id="1026" name="Picture 2" descr="D:\devel\2014-BeamVertexMIS\paper\images\still life\referenceWithSpecula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976" y="1795450"/>
            <a:ext cx="9701349" cy="514452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71098" y="1150205"/>
            <a:ext cx="1735041" cy="382293"/>
          </a:xfrm>
          <a:prstGeom prst="rect">
            <a:avLst/>
          </a:prstGeom>
          <a:noFill/>
        </p:spPr>
        <p:txBody>
          <a:bodyPr wrap="none" lIns="104274" tIns="52138" rIns="104274" bIns="52138" rtlCol="0">
            <a:spAutoFit/>
          </a:bodyPr>
          <a:lstStyle/>
          <a:p>
            <a:r>
              <a:rPr lang="en-US" b="1" dirty="0" smtClean="0">
                <a:latin typeface="+mn-lt"/>
              </a:rPr>
              <a:t>SIGGRAPH 2014</a:t>
            </a:r>
          </a:p>
        </p:txBody>
      </p:sp>
    </p:spTree>
    <p:extLst>
      <p:ext uri="{BB962C8B-B14F-4D97-AF65-F5344CB8AC3E}">
        <p14:creationId xmlns:p14="http://schemas.microsoft.com/office/powerpoint/2010/main" val="425178522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181424" y="-2720689"/>
            <a:ext cx="10691392" cy="5669558"/>
          </a:xfrm>
          <a:prstGeom prst="rect">
            <a:avLst/>
          </a:prstGeom>
          <a:noFill/>
          <a:ln>
            <a:noFill/>
          </a:ln>
        </p:spPr>
        <p:style>
          <a:lnRef idx="0">
            <a:scrgbClr r="0" g="0" b="0"/>
          </a:lnRef>
          <a:fillRef idx="0">
            <a:scrgbClr r="0" g="0" b="0"/>
          </a:fillRef>
          <a:effectRef idx="0">
            <a:scrgbClr r="0" g="0" b="0"/>
          </a:effectRef>
          <a:fontRef idx="minor"/>
        </p:style>
      </p:sp>
      <p:sp>
        <p:nvSpPr>
          <p:cNvPr id="317" name="CustomShape 2"/>
          <p:cNvSpPr/>
          <p:nvPr/>
        </p:nvSpPr>
        <p:spPr>
          <a:xfrm>
            <a:off x="359481" y="-2552829"/>
            <a:ext cx="10691392" cy="5669558"/>
          </a:xfrm>
          <a:prstGeom prst="rect">
            <a:avLst/>
          </a:prstGeom>
          <a:noFill/>
          <a:ln>
            <a:noFill/>
          </a:ln>
        </p:spPr>
        <p:style>
          <a:lnRef idx="0">
            <a:scrgbClr r="0" g="0" b="0"/>
          </a:lnRef>
          <a:fillRef idx="0">
            <a:scrgbClr r="0" g="0" b="0"/>
          </a:fillRef>
          <a:effectRef idx="0">
            <a:scrgbClr r="0" g="0" b="0"/>
          </a:effectRef>
          <a:fontRef idx="minor"/>
        </p:style>
      </p:sp>
      <p:pic>
        <p:nvPicPr>
          <p:cNvPr id="10242" name="Picture 2" descr="https://scontent.fmad3-2.fna.fbcdn.net/t31.0-8/13346156_10210062911235112_719485631938386341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755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3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407107"/>
            <a:ext cx="10694957" cy="6732381"/>
          </a:xfrm>
          <a:prstGeom prst="rect">
            <a:avLst/>
          </a:prstGeom>
        </p:spPr>
      </p:pic>
      <p:sp>
        <p:nvSpPr>
          <p:cNvPr id="18" name="Rectangle 17"/>
          <p:cNvSpPr/>
          <p:nvPr/>
        </p:nvSpPr>
        <p:spPr>
          <a:xfrm>
            <a:off x="9634"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19" name="TextBox 18"/>
          <p:cNvSpPr txBox="1"/>
          <p:nvPr/>
        </p:nvSpPr>
        <p:spPr>
          <a:xfrm>
            <a:off x="9557795"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err="1">
                <a:solidFill>
                  <a:srgbClr val="262626"/>
                </a:solidFill>
                <a:latin typeface="Open Sans"/>
                <a:cs typeface="Open Sans"/>
              </a:rPr>
              <a:t>allcity,cz</a:t>
            </a:r>
            <a:endParaRPr lang="en-JM" sz="600" b="1" dirty="0">
              <a:solidFill>
                <a:srgbClr val="262626"/>
              </a:solidFill>
              <a:latin typeface="Open Sans"/>
              <a:cs typeface="Open Sans"/>
            </a:endParaRPr>
          </a:p>
        </p:txBody>
      </p:sp>
      <p:sp>
        <p:nvSpPr>
          <p:cNvPr id="20" name="TextBox 19"/>
          <p:cNvSpPr txBox="1"/>
          <p:nvPr/>
        </p:nvSpPr>
        <p:spPr>
          <a:xfrm>
            <a:off x="9640"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Jan </a:t>
            </a:r>
            <a:r>
              <a:rPr lang="en-JM" sz="600" b="1" dirty="0" err="1">
                <a:solidFill>
                  <a:srgbClr val="262626"/>
                </a:solidFill>
                <a:latin typeface="Open Sans"/>
                <a:cs typeface="Open Sans"/>
              </a:rPr>
              <a:t>Kudelasek</a:t>
            </a:r>
            <a:r>
              <a:rPr lang="en-JM" sz="600" b="1" dirty="0">
                <a:solidFill>
                  <a:srgbClr val="262626"/>
                </a:solidFill>
                <a:latin typeface="Open Sans"/>
                <a:cs typeface="Open Sans"/>
              </a:rPr>
              <a:t> |</a:t>
            </a:r>
          </a:p>
        </p:txBody>
      </p:sp>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35815231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181424" y="-2720689"/>
            <a:ext cx="10691392" cy="5669558"/>
          </a:xfrm>
          <a:prstGeom prst="rect">
            <a:avLst/>
          </a:prstGeom>
          <a:noFill/>
          <a:ln>
            <a:noFill/>
          </a:ln>
        </p:spPr>
        <p:style>
          <a:lnRef idx="0">
            <a:scrgbClr r="0" g="0" b="0"/>
          </a:lnRef>
          <a:fillRef idx="0">
            <a:scrgbClr r="0" g="0" b="0"/>
          </a:fillRef>
          <a:effectRef idx="0">
            <a:scrgbClr r="0" g="0" b="0"/>
          </a:effectRef>
          <a:fontRef idx="minor"/>
        </p:style>
      </p:sp>
      <p:sp>
        <p:nvSpPr>
          <p:cNvPr id="320" name="CustomShape 2"/>
          <p:cNvSpPr/>
          <p:nvPr/>
        </p:nvSpPr>
        <p:spPr>
          <a:xfrm>
            <a:off x="359481" y="-2552829"/>
            <a:ext cx="10691392" cy="5669558"/>
          </a:xfrm>
          <a:prstGeom prst="rect">
            <a:avLst/>
          </a:prstGeom>
          <a:noFill/>
          <a:ln>
            <a:noFill/>
          </a:ln>
        </p:spPr>
        <p:style>
          <a:lnRef idx="0">
            <a:scrgbClr r="0" g="0" b="0"/>
          </a:lnRef>
          <a:fillRef idx="0">
            <a:scrgbClr r="0" g="0" b="0"/>
          </a:fillRef>
          <a:effectRef idx="0">
            <a:scrgbClr r="0" g="0" b="0"/>
          </a:effectRef>
          <a:fontRef idx="minor"/>
        </p:style>
      </p:sp>
      <p:pic>
        <p:nvPicPr>
          <p:cNvPr id="321" name="Picture 10"/>
          <p:cNvPicPr/>
          <p:nvPr/>
        </p:nvPicPr>
        <p:blipFill>
          <a:blip r:embed="rId3"/>
          <a:srcRect l="1163" r="674"/>
          <a:stretch/>
        </p:blipFill>
        <p:spPr>
          <a:xfrm>
            <a:off x="-421" y="-89684"/>
            <a:ext cx="10691392" cy="5774322"/>
          </a:xfrm>
          <a:prstGeom prst="rect">
            <a:avLst/>
          </a:prstGeom>
          <a:ln>
            <a:noFill/>
          </a:ln>
        </p:spPr>
      </p:pic>
      <p:pic>
        <p:nvPicPr>
          <p:cNvPr id="322" name="Picture 321"/>
          <p:cNvPicPr/>
          <p:nvPr/>
        </p:nvPicPr>
        <p:blipFill>
          <a:blip r:embed="rId4"/>
          <a:stretch/>
        </p:blipFill>
        <p:spPr>
          <a:xfrm>
            <a:off x="6479491" y="3920713"/>
            <a:ext cx="4019953" cy="3517928"/>
          </a:xfrm>
          <a:prstGeom prst="rect">
            <a:avLst/>
          </a:prstGeom>
          <a:ln w="18360">
            <a:solidFill>
              <a:srgbClr val="000000"/>
            </a:solidFill>
            <a:round/>
          </a:ln>
        </p:spPr>
      </p:pic>
    </p:spTree>
    <p:extLst>
      <p:ext uri="{BB962C8B-B14F-4D97-AF65-F5344CB8AC3E}">
        <p14:creationId xmlns:p14="http://schemas.microsoft.com/office/powerpoint/2010/main" val="104166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Obrázek 2"/>
          <p:cNvPicPr/>
          <p:nvPr/>
        </p:nvPicPr>
        <p:blipFill>
          <a:blip r:embed="rId3"/>
          <a:stretch/>
        </p:blipFill>
        <p:spPr>
          <a:xfrm>
            <a:off x="1755471" y="2656537"/>
            <a:ext cx="7291480" cy="2821882"/>
          </a:xfrm>
          <a:prstGeom prst="rect">
            <a:avLst/>
          </a:prstGeom>
          <a:ln>
            <a:noFill/>
          </a:ln>
        </p:spPr>
      </p:pic>
      <p:pic>
        <p:nvPicPr>
          <p:cNvPr id="308" name="Picture 4"/>
          <p:cNvPicPr/>
          <p:nvPr/>
        </p:nvPicPr>
        <p:blipFill>
          <a:blip r:embed="rId4"/>
          <a:stretch/>
        </p:blipFill>
        <p:spPr>
          <a:xfrm>
            <a:off x="84610" y="128574"/>
            <a:ext cx="2868689" cy="1825433"/>
          </a:xfrm>
          <a:prstGeom prst="rect">
            <a:avLst/>
          </a:prstGeom>
          <a:ln>
            <a:noFill/>
          </a:ln>
        </p:spPr>
      </p:pic>
      <p:pic>
        <p:nvPicPr>
          <p:cNvPr id="309" name="Picture 8"/>
          <p:cNvPicPr/>
          <p:nvPr/>
        </p:nvPicPr>
        <p:blipFill>
          <a:blip r:embed="rId5"/>
          <a:stretch/>
        </p:blipFill>
        <p:spPr>
          <a:xfrm>
            <a:off x="3058954" y="133733"/>
            <a:ext cx="4663567" cy="1819878"/>
          </a:xfrm>
          <a:prstGeom prst="rect">
            <a:avLst/>
          </a:prstGeom>
          <a:ln>
            <a:noFill/>
          </a:ln>
        </p:spPr>
      </p:pic>
      <p:pic>
        <p:nvPicPr>
          <p:cNvPr id="310" name="Picture 12"/>
          <p:cNvPicPr/>
          <p:nvPr/>
        </p:nvPicPr>
        <p:blipFill>
          <a:blip r:embed="rId6"/>
          <a:stretch/>
        </p:blipFill>
        <p:spPr>
          <a:xfrm>
            <a:off x="7787344" y="128575"/>
            <a:ext cx="2569824" cy="1817497"/>
          </a:xfrm>
          <a:prstGeom prst="rect">
            <a:avLst/>
          </a:prstGeom>
          <a:ln>
            <a:noFill/>
          </a:ln>
        </p:spPr>
      </p:pic>
    </p:spTree>
    <p:extLst>
      <p:ext uri="{BB962C8B-B14F-4D97-AF65-F5344CB8AC3E}">
        <p14:creationId xmlns:p14="http://schemas.microsoft.com/office/powerpoint/2010/main" val="16426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4"/>
          <p:cNvPicPr/>
          <p:nvPr/>
        </p:nvPicPr>
        <p:blipFill>
          <a:blip r:embed="rId3"/>
          <a:srcRect t="6298" b="8917"/>
          <a:stretch/>
        </p:blipFill>
        <p:spPr>
          <a:xfrm>
            <a:off x="421" y="504375"/>
            <a:ext cx="10691392" cy="6551322"/>
          </a:xfrm>
          <a:prstGeom prst="rect">
            <a:avLst/>
          </a:prstGeom>
          <a:ln>
            <a:noFill/>
          </a:ln>
        </p:spPr>
      </p:pic>
    </p:spTree>
    <p:extLst>
      <p:ext uri="{BB962C8B-B14F-4D97-AF65-F5344CB8AC3E}">
        <p14:creationId xmlns:p14="http://schemas.microsoft.com/office/powerpoint/2010/main" val="260071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Obrázek 2"/>
          <p:cNvPicPr/>
          <p:nvPr/>
        </p:nvPicPr>
        <p:blipFill>
          <a:blip r:embed="rId3"/>
          <a:stretch/>
        </p:blipFill>
        <p:spPr>
          <a:xfrm>
            <a:off x="2145939" y="2113137"/>
            <a:ext cx="7291480" cy="2821882"/>
          </a:xfrm>
          <a:prstGeom prst="rect">
            <a:avLst/>
          </a:prstGeom>
          <a:ln>
            <a:noFill/>
          </a:ln>
        </p:spPr>
      </p:pic>
      <p:pic>
        <p:nvPicPr>
          <p:cNvPr id="312" name="Picture 2"/>
          <p:cNvPicPr/>
          <p:nvPr/>
        </p:nvPicPr>
        <p:blipFill>
          <a:blip r:embed="rId4"/>
          <a:srcRect r="794" b="92"/>
          <a:stretch/>
        </p:blipFill>
        <p:spPr>
          <a:xfrm>
            <a:off x="125439" y="3587771"/>
            <a:ext cx="4043947" cy="3839363"/>
          </a:xfrm>
          <a:prstGeom prst="rect">
            <a:avLst/>
          </a:prstGeom>
          <a:ln w="18360">
            <a:solidFill>
              <a:srgbClr val="000000"/>
            </a:solidFill>
            <a:round/>
          </a:ln>
        </p:spPr>
      </p:pic>
      <p:pic>
        <p:nvPicPr>
          <p:cNvPr id="313" name="Picture 4"/>
          <p:cNvPicPr/>
          <p:nvPr/>
        </p:nvPicPr>
        <p:blipFill>
          <a:blip r:embed="rId5"/>
          <a:stretch/>
        </p:blipFill>
        <p:spPr>
          <a:xfrm>
            <a:off x="84610" y="128574"/>
            <a:ext cx="2868689" cy="1825433"/>
          </a:xfrm>
          <a:prstGeom prst="rect">
            <a:avLst/>
          </a:prstGeom>
          <a:ln>
            <a:noFill/>
          </a:ln>
        </p:spPr>
      </p:pic>
      <p:pic>
        <p:nvPicPr>
          <p:cNvPr id="314" name="Picture 8"/>
          <p:cNvPicPr/>
          <p:nvPr/>
        </p:nvPicPr>
        <p:blipFill>
          <a:blip r:embed="rId6"/>
          <a:stretch/>
        </p:blipFill>
        <p:spPr>
          <a:xfrm>
            <a:off x="3058954" y="133733"/>
            <a:ext cx="4663567" cy="1819878"/>
          </a:xfrm>
          <a:prstGeom prst="rect">
            <a:avLst/>
          </a:prstGeom>
          <a:ln>
            <a:noFill/>
          </a:ln>
        </p:spPr>
      </p:pic>
      <p:pic>
        <p:nvPicPr>
          <p:cNvPr id="315" name="Picture 12"/>
          <p:cNvPicPr/>
          <p:nvPr/>
        </p:nvPicPr>
        <p:blipFill>
          <a:blip r:embed="rId7"/>
          <a:stretch/>
        </p:blipFill>
        <p:spPr>
          <a:xfrm>
            <a:off x="7787344" y="128575"/>
            <a:ext cx="2569824" cy="1817497"/>
          </a:xfrm>
          <a:prstGeom prst="rect">
            <a:avLst/>
          </a:prstGeom>
          <a:ln>
            <a:noFill/>
          </a:ln>
        </p:spPr>
      </p:pic>
    </p:spTree>
    <p:extLst>
      <p:ext uri="{BB962C8B-B14F-4D97-AF65-F5344CB8AC3E}">
        <p14:creationId xmlns:p14="http://schemas.microsoft.com/office/powerpoint/2010/main" val="315231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Obrázek 1"/>
          <p:cNvPicPr/>
          <p:nvPr/>
        </p:nvPicPr>
        <p:blipFill>
          <a:blip r:embed="rId2"/>
          <a:stretch/>
        </p:blipFill>
        <p:spPr>
          <a:xfrm>
            <a:off x="1431773" y="5126057"/>
            <a:ext cx="7494463" cy="1656063"/>
          </a:xfrm>
          <a:prstGeom prst="rect">
            <a:avLst/>
          </a:prstGeom>
          <a:ln>
            <a:noFill/>
          </a:ln>
        </p:spPr>
      </p:pic>
      <p:pic>
        <p:nvPicPr>
          <p:cNvPr id="329" name="Picture 3"/>
          <p:cNvPicPr/>
          <p:nvPr/>
        </p:nvPicPr>
        <p:blipFill>
          <a:blip r:embed="rId3"/>
          <a:stretch/>
        </p:blipFill>
        <p:spPr>
          <a:xfrm>
            <a:off x="0" y="1"/>
            <a:ext cx="10694760" cy="4493741"/>
          </a:xfrm>
          <a:prstGeom prst="rect">
            <a:avLst/>
          </a:prstGeom>
          <a:ln>
            <a:noFill/>
          </a:ln>
        </p:spPr>
      </p:pic>
    </p:spTree>
    <p:extLst>
      <p:ext uri="{BB962C8B-B14F-4D97-AF65-F5344CB8AC3E}">
        <p14:creationId xmlns:p14="http://schemas.microsoft.com/office/powerpoint/2010/main" val="32294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ctrTitle"/>
          </p:nvPr>
        </p:nvSpPr>
        <p:spPr/>
        <p:txBody>
          <a:bodyPr/>
          <a:lstStyle/>
          <a:p>
            <a:r>
              <a:rPr lang="en-US" b="1" dirty="0" smtClean="0"/>
              <a:t>Image synthesis – A gentle intro</a:t>
            </a:r>
            <a:endParaRPr lang="en-US" b="1" dirty="0"/>
          </a:p>
        </p:txBody>
      </p:sp>
      <p:sp>
        <p:nvSpPr>
          <p:cNvPr id="6" name="Podnadpis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696895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Rendering = (forward) light simulation</a:t>
            </a:r>
          </a:p>
        </p:txBody>
      </p:sp>
      <p:sp>
        <p:nvSpPr>
          <p:cNvPr id="3" name="Slide Number Placeholder 2"/>
          <p:cNvSpPr>
            <a:spLocks noGrp="1"/>
          </p:cNvSpPr>
          <p:nvPr>
            <p:ph type="sldNum" sz="quarter" idx="12"/>
          </p:nvPr>
        </p:nvSpPr>
        <p:spPr/>
        <p:txBody>
          <a:bodyPr/>
          <a:lstStyle/>
          <a:p>
            <a:fld id="{7B6CC4D6-176D-4020-9484-FACE48CDBCFB}" type="slidenum">
              <a:rPr lang="cs-CZ" smtClean="0"/>
              <a:t>66</a:t>
            </a:fld>
            <a:endParaRPr lang="cs-CZ" dirty="0"/>
          </a:p>
        </p:txBody>
      </p:sp>
      <p:sp>
        <p:nvSpPr>
          <p:cNvPr id="4" name="Footer Placeholder 3"/>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5"/>
          <p:cNvGrpSpPr/>
          <p:nvPr/>
        </p:nvGrpSpPr>
        <p:grpSpPr>
          <a:xfrm>
            <a:off x="1320648" y="1695297"/>
            <a:ext cx="8077994" cy="3691071"/>
            <a:chOff x="168184" y="1295400"/>
            <a:chExt cx="8807647" cy="4024471"/>
          </a:xfrm>
        </p:grpSpPr>
        <p:sp>
          <p:nvSpPr>
            <p:cNvPr id="7" name="Rounded Rectangle 5"/>
            <p:cNvSpPr/>
            <p:nvPr/>
          </p:nvSpPr>
          <p:spPr bwMode="auto">
            <a:xfrm>
              <a:off x="168184" y="1295400"/>
              <a:ext cx="38764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defTabSz="913682" eaLnBrk="0" hangingPunct="0"/>
              <a:r>
                <a:rPr lang="en-US" sz="2900" b="1" dirty="0">
                  <a:solidFill>
                    <a:schemeClr val="tx2"/>
                  </a:solidFill>
                  <a:latin typeface="Corbel" panose="020B0503020204020204" pitchFamily="34" charset="0"/>
                </a:rPr>
                <a:t>3D scene</a:t>
              </a:r>
            </a:p>
          </p:txBody>
        </p:sp>
        <p:sp>
          <p:nvSpPr>
            <p:cNvPr id="8" name="Rounded Rectangle 6"/>
            <p:cNvSpPr/>
            <p:nvPr/>
          </p:nvSpPr>
          <p:spPr bwMode="auto">
            <a:xfrm>
              <a:off x="5020855" y="1295400"/>
              <a:ext cx="39549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eaLnBrk="0" hangingPunct="0"/>
              <a:r>
                <a:rPr lang="cs-CZ" sz="2900" b="1" dirty="0">
                  <a:solidFill>
                    <a:schemeClr val="tx2"/>
                  </a:solidFill>
                  <a:latin typeface="Corbel" panose="020B0503020204020204" pitchFamily="34" charset="0"/>
                </a:rPr>
                <a:t>Image</a:t>
              </a:r>
              <a:endParaRPr lang="en-US" sz="2900" b="1" dirty="0">
                <a:solidFill>
                  <a:schemeClr val="tx2"/>
                </a:solidFill>
                <a:latin typeface="Corbel" panose="020B0503020204020204" pitchFamily="34" charset="0"/>
              </a:endParaRPr>
            </a:p>
          </p:txBody>
        </p:sp>
        <p:grpSp>
          <p:nvGrpSpPr>
            <p:cNvPr id="9" name="Skupina 8"/>
            <p:cNvGrpSpPr/>
            <p:nvPr/>
          </p:nvGrpSpPr>
          <p:grpSpPr>
            <a:xfrm>
              <a:off x="168184" y="2420888"/>
              <a:ext cx="8807647" cy="2898983"/>
              <a:chOff x="154086" y="1405625"/>
              <a:chExt cx="8807647" cy="2174237"/>
            </a:xfrm>
            <a:effectLst/>
          </p:grpSpPr>
          <p:sp>
            <p:nvSpPr>
              <p:cNvPr id="10" name="Right Arrow 7"/>
              <p:cNvSpPr/>
              <p:nvPr/>
            </p:nvSpPr>
            <p:spPr bwMode="auto">
              <a:xfrm>
                <a:off x="4229334" y="2226043"/>
                <a:ext cx="609600" cy="533400"/>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58" y="1413938"/>
                <a:ext cx="3954975" cy="215761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6" y="1405625"/>
                <a:ext cx="3876476" cy="2174237"/>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9178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481413" y="1847922"/>
            <a:ext cx="4531026" cy="5463265"/>
          </a:xfrm>
          <a:prstGeom prst="rect">
            <a:avLst/>
          </a:prstGeom>
          <a:solidFill>
            <a:srgbClr val="6699FF"/>
          </a:solidFill>
          <a:ln>
            <a:headEnd/>
            <a:tailEnd/>
          </a:ln>
        </p:spPr>
        <p:style>
          <a:lnRef idx="1">
            <a:schemeClr val="accent5"/>
          </a:lnRef>
          <a:fillRef idx="3">
            <a:schemeClr val="accent5"/>
          </a:fillRef>
          <a:effectRef idx="2">
            <a:schemeClr val="accent5"/>
          </a:effectRef>
          <a:fontRef idx="minor">
            <a:schemeClr val="lt1"/>
          </a:fontRef>
        </p:style>
        <p:txBody>
          <a:bodyPr wrap="none" lIns="104274" tIns="52138" rIns="104274" bIns="52138" anchor="ctr"/>
          <a:lstStyle/>
          <a:p>
            <a:endParaRPr lang="cs-CZ"/>
          </a:p>
        </p:txBody>
      </p:sp>
      <p:sp>
        <p:nvSpPr>
          <p:cNvPr id="847875" name="Rectangle 3"/>
          <p:cNvSpPr>
            <a:spLocks noGrp="1" noChangeArrowheads="1"/>
          </p:cNvSpPr>
          <p:nvPr>
            <p:ph type="title"/>
          </p:nvPr>
        </p:nvSpPr>
        <p:spPr/>
        <p:txBody>
          <a:bodyPr/>
          <a:lstStyle/>
          <a:p>
            <a:pPr eaLnBrk="1" hangingPunct="1">
              <a:defRPr/>
            </a:pPr>
            <a:r>
              <a:rPr lang="en-US" dirty="0" smtClean="0"/>
              <a:t>Global illumination </a:t>
            </a:r>
            <a:r>
              <a:rPr lang="cs-CZ" dirty="0" smtClean="0"/>
              <a:t>– GI</a:t>
            </a:r>
          </a:p>
        </p:txBody>
      </p:sp>
      <p:pic>
        <p:nvPicPr>
          <p:cNvPr id="18436" name="Picture 4" descr="sponza"/>
          <p:cNvPicPr>
            <a:picLocks noChangeAspect="1" noChangeArrowheads="1"/>
          </p:cNvPicPr>
          <p:nvPr/>
        </p:nvPicPr>
        <p:blipFill>
          <a:blip r:embed="rId3" cstate="print"/>
          <a:srcRect/>
          <a:stretch>
            <a:fillRect/>
          </a:stretch>
        </p:blipFill>
        <p:spPr bwMode="auto">
          <a:xfrm>
            <a:off x="686802" y="1982665"/>
            <a:ext cx="4208046" cy="3967079"/>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pic>
        <p:nvPicPr>
          <p:cNvPr id="18437" name="Picture 5" descr="sponza"/>
          <p:cNvPicPr>
            <a:picLocks noChangeAspect="1" noChangeArrowheads="1"/>
          </p:cNvPicPr>
          <p:nvPr/>
        </p:nvPicPr>
        <p:blipFill>
          <a:blip r:embed="rId4" cstate="print"/>
          <a:srcRect/>
          <a:stretch>
            <a:fillRect/>
          </a:stretch>
        </p:blipFill>
        <p:spPr bwMode="auto">
          <a:xfrm>
            <a:off x="5642903" y="1982665"/>
            <a:ext cx="4208046" cy="3967079"/>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grpSp>
        <p:nvGrpSpPr>
          <p:cNvPr id="2" name="Group 6"/>
          <p:cNvGrpSpPr>
            <a:grpSpLocks/>
          </p:cNvGrpSpPr>
          <p:nvPr/>
        </p:nvGrpSpPr>
        <p:grpSpPr bwMode="auto">
          <a:xfrm>
            <a:off x="2661816" y="6124737"/>
            <a:ext cx="2155069" cy="1294719"/>
            <a:chOff x="1292" y="1909"/>
            <a:chExt cx="3901" cy="2485"/>
          </a:xfrm>
        </p:grpSpPr>
        <p:sp>
          <p:nvSpPr>
            <p:cNvPr id="18466" name="Freeform 7"/>
            <p:cNvSpPr>
              <a:spLocks/>
            </p:cNvSpPr>
            <p:nvPr/>
          </p:nvSpPr>
          <p:spPr bwMode="auto">
            <a:xfrm>
              <a:off x="1292" y="3678"/>
              <a:ext cx="3901" cy="716"/>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7" name="Line 8"/>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39" name="Picture 9" descr="MCj01989940000[1]"/>
          <p:cNvPicPr>
            <a:picLocks noChangeAspect="1" noChangeArrowheads="1"/>
          </p:cNvPicPr>
          <p:nvPr/>
        </p:nvPicPr>
        <p:blipFill>
          <a:blip r:embed="rId5" cstate="print"/>
          <a:srcRect/>
          <a:stretch>
            <a:fillRect/>
          </a:stretch>
        </p:blipFill>
        <p:spPr bwMode="auto">
          <a:xfrm rot="10800000">
            <a:off x="3723574" y="6059992"/>
            <a:ext cx="271008" cy="325486"/>
          </a:xfrm>
          <a:prstGeom prst="rect">
            <a:avLst/>
          </a:prstGeom>
          <a:noFill/>
          <a:ln w="9525">
            <a:noFill/>
            <a:miter lim="800000"/>
            <a:headEnd/>
            <a:tailEnd/>
          </a:ln>
        </p:spPr>
      </p:pic>
      <p:sp>
        <p:nvSpPr>
          <p:cNvPr id="18441" name="Line 11"/>
          <p:cNvSpPr>
            <a:spLocks noChangeShapeType="1"/>
          </p:cNvSpPr>
          <p:nvPr/>
        </p:nvSpPr>
        <p:spPr bwMode="auto">
          <a:xfrm flipH="1">
            <a:off x="3790396" y="6381976"/>
            <a:ext cx="68681"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8442" name="Oval 12"/>
          <p:cNvSpPr>
            <a:spLocks noChangeArrowheads="1"/>
          </p:cNvSpPr>
          <p:nvPr/>
        </p:nvSpPr>
        <p:spPr bwMode="auto">
          <a:xfrm>
            <a:off x="3749561" y="6815782"/>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cs-CZ"/>
          </a:p>
        </p:txBody>
      </p:sp>
      <p:grpSp>
        <p:nvGrpSpPr>
          <p:cNvPr id="3" name="Group 13"/>
          <p:cNvGrpSpPr>
            <a:grpSpLocks/>
          </p:cNvGrpSpPr>
          <p:nvPr/>
        </p:nvGrpSpPr>
        <p:grpSpPr bwMode="auto">
          <a:xfrm>
            <a:off x="7619774" y="6079239"/>
            <a:ext cx="2155068" cy="1294718"/>
            <a:chOff x="1292" y="1909"/>
            <a:chExt cx="3901" cy="2485"/>
          </a:xfrm>
        </p:grpSpPr>
        <p:sp>
          <p:nvSpPr>
            <p:cNvPr id="18464" name="Freeform 14"/>
            <p:cNvSpPr>
              <a:spLocks/>
            </p:cNvSpPr>
            <p:nvPr/>
          </p:nvSpPr>
          <p:spPr bwMode="auto">
            <a:xfrm>
              <a:off x="1292" y="3678"/>
              <a:ext cx="3901" cy="716"/>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5" name="Line 15"/>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44" name="Picture 16" descr="MCj01989940000[1]"/>
          <p:cNvPicPr>
            <a:picLocks noChangeAspect="1" noChangeArrowheads="1"/>
          </p:cNvPicPr>
          <p:nvPr/>
        </p:nvPicPr>
        <p:blipFill>
          <a:blip r:embed="rId5" cstate="print"/>
          <a:srcRect/>
          <a:stretch>
            <a:fillRect/>
          </a:stretch>
        </p:blipFill>
        <p:spPr bwMode="auto">
          <a:xfrm rot="10800000">
            <a:off x="8681530" y="6014494"/>
            <a:ext cx="271008" cy="325486"/>
          </a:xfrm>
          <a:prstGeom prst="rect">
            <a:avLst/>
          </a:prstGeom>
          <a:noFill/>
          <a:ln w="9525">
            <a:noFill/>
            <a:miter lim="800000"/>
            <a:headEnd/>
            <a:tailEnd/>
          </a:ln>
        </p:spPr>
      </p:pic>
      <p:sp>
        <p:nvSpPr>
          <p:cNvPr id="18446" name="Line 18"/>
          <p:cNvSpPr>
            <a:spLocks noChangeShapeType="1"/>
          </p:cNvSpPr>
          <p:nvPr/>
        </p:nvSpPr>
        <p:spPr bwMode="auto">
          <a:xfrm flipH="1">
            <a:off x="8748356" y="6336478"/>
            <a:ext cx="68679"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8447" name="Oval 19"/>
          <p:cNvSpPr>
            <a:spLocks noChangeArrowheads="1"/>
          </p:cNvSpPr>
          <p:nvPr/>
        </p:nvSpPr>
        <p:spPr bwMode="auto">
          <a:xfrm>
            <a:off x="8707517" y="6770284"/>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cs-CZ"/>
          </a:p>
        </p:txBody>
      </p:sp>
      <p:grpSp>
        <p:nvGrpSpPr>
          <p:cNvPr id="4" name="Group 20"/>
          <p:cNvGrpSpPr>
            <a:grpSpLocks/>
          </p:cNvGrpSpPr>
          <p:nvPr/>
        </p:nvGrpSpPr>
        <p:grpSpPr bwMode="auto">
          <a:xfrm>
            <a:off x="8748354" y="6723212"/>
            <a:ext cx="1026488" cy="278239"/>
            <a:chOff x="3334" y="3144"/>
            <a:chExt cx="1859" cy="534"/>
          </a:xfrm>
        </p:grpSpPr>
        <p:sp>
          <p:nvSpPr>
            <p:cNvPr id="18462" name="Line 21"/>
            <p:cNvSpPr>
              <a:spLocks noChangeShapeType="1"/>
            </p:cNvSpPr>
            <p:nvPr/>
          </p:nvSpPr>
          <p:spPr bwMode="auto">
            <a:xfrm flipH="1">
              <a:off x="3345" y="3144"/>
              <a:ext cx="1848" cy="534"/>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3" name="Line 22"/>
            <p:cNvSpPr>
              <a:spLocks noChangeShapeType="1"/>
            </p:cNvSpPr>
            <p:nvPr/>
          </p:nvSpPr>
          <p:spPr bwMode="auto">
            <a:xfrm flipH="1">
              <a:off x="3334" y="3678"/>
              <a:ext cx="1859" cy="0"/>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5" name="Group 23"/>
          <p:cNvGrpSpPr>
            <a:grpSpLocks/>
          </p:cNvGrpSpPr>
          <p:nvPr/>
        </p:nvGrpSpPr>
        <p:grpSpPr bwMode="auto">
          <a:xfrm>
            <a:off x="8148796" y="6079240"/>
            <a:ext cx="1626047" cy="922211"/>
            <a:chOff x="2250" y="1909"/>
            <a:chExt cx="2943" cy="1769"/>
          </a:xfrm>
        </p:grpSpPr>
        <p:sp>
          <p:nvSpPr>
            <p:cNvPr id="18458" name="Line 24"/>
            <p:cNvSpPr>
              <a:spLocks noChangeShapeType="1"/>
            </p:cNvSpPr>
            <p:nvPr/>
          </p:nvSpPr>
          <p:spPr bwMode="auto">
            <a:xfrm flipH="1">
              <a:off x="3334" y="1909"/>
              <a:ext cx="938" cy="1769"/>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9" name="Line 25"/>
            <p:cNvSpPr>
              <a:spLocks noChangeShapeType="1"/>
            </p:cNvSpPr>
            <p:nvPr/>
          </p:nvSpPr>
          <p:spPr bwMode="auto">
            <a:xfrm flipH="1">
              <a:off x="3345" y="2016"/>
              <a:ext cx="1848" cy="166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0" name="Line 26"/>
            <p:cNvSpPr>
              <a:spLocks noChangeShapeType="1"/>
            </p:cNvSpPr>
            <p:nvPr/>
          </p:nvSpPr>
          <p:spPr bwMode="auto">
            <a:xfrm flipH="1">
              <a:off x="3345" y="2652"/>
              <a:ext cx="1848"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1" name="Line 27"/>
            <p:cNvSpPr>
              <a:spLocks noChangeShapeType="1"/>
            </p:cNvSpPr>
            <p:nvPr/>
          </p:nvSpPr>
          <p:spPr bwMode="auto">
            <a:xfrm>
              <a:off x="2250" y="2112"/>
              <a:ext cx="1095" cy="156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6" name="Group 28"/>
          <p:cNvGrpSpPr>
            <a:grpSpLocks/>
          </p:cNvGrpSpPr>
          <p:nvPr/>
        </p:nvGrpSpPr>
        <p:grpSpPr bwMode="auto">
          <a:xfrm>
            <a:off x="7922338" y="6465974"/>
            <a:ext cx="826017" cy="535477"/>
            <a:chOff x="1842" y="2652"/>
            <a:chExt cx="1492" cy="1026"/>
          </a:xfrm>
        </p:grpSpPr>
        <p:sp>
          <p:nvSpPr>
            <p:cNvPr id="18456" name="Line 29"/>
            <p:cNvSpPr>
              <a:spLocks noChangeShapeType="1"/>
            </p:cNvSpPr>
            <p:nvPr/>
          </p:nvSpPr>
          <p:spPr bwMode="auto">
            <a:xfrm>
              <a:off x="1914" y="2652"/>
              <a:ext cx="1420"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7" name="Line 30"/>
            <p:cNvSpPr>
              <a:spLocks noChangeShapeType="1"/>
            </p:cNvSpPr>
            <p:nvPr/>
          </p:nvSpPr>
          <p:spPr bwMode="auto">
            <a:xfrm>
              <a:off x="1842" y="3426"/>
              <a:ext cx="1492" cy="25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sp>
        <p:nvSpPr>
          <p:cNvPr id="18454" name="Text Box 34"/>
          <p:cNvSpPr txBox="1">
            <a:spLocks noChangeArrowheads="1"/>
          </p:cNvSpPr>
          <p:nvPr/>
        </p:nvSpPr>
        <p:spPr bwMode="auto">
          <a:xfrm>
            <a:off x="5613204" y="6051000"/>
            <a:ext cx="1485549" cy="1259456"/>
          </a:xfrm>
          <a:prstGeom prst="rect">
            <a:avLst/>
          </a:prstGeom>
          <a:noFill/>
          <a:ln w="9525">
            <a:noFill/>
            <a:miter lim="800000"/>
            <a:headEnd/>
            <a:tailEnd/>
          </a:ln>
        </p:spPr>
        <p:txBody>
          <a:bodyPr wrap="none" lIns="104274" tIns="52138" rIns="104274" bIns="52138">
            <a:spAutoFit/>
          </a:bodyPr>
          <a:lstStyle/>
          <a:p>
            <a:r>
              <a:rPr lang="en-US" sz="2500" dirty="0">
                <a:ln w="18415" cmpd="sng">
                  <a:solidFill>
                    <a:srgbClr val="FF0000"/>
                  </a:solidFill>
                  <a:prstDash val="solid"/>
                </a:ln>
                <a:solidFill>
                  <a:srgbClr val="FF0000"/>
                </a:solidFill>
                <a:effectLst>
                  <a:outerShdw blurRad="63500" dir="3600000" algn="tl" rotWithShape="0">
                    <a:srgbClr val="000000">
                      <a:alpha val="70000"/>
                    </a:srgbClr>
                  </a:outerShdw>
                </a:effectLst>
              </a:rPr>
              <a:t>Global</a:t>
            </a:r>
            <a:r>
              <a:rPr lang="cs-CZ" sz="25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rPr>
              <a:t>   direct + </a:t>
            </a:r>
            <a:br>
              <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rPr>
              <a:t>  indirect</a:t>
            </a:r>
            <a:endParaRPr lang="cs-CZ" sz="25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Slide Number Placeholder 2"/>
          <p:cNvSpPr txBox="1">
            <a:spLocks/>
          </p:cNvSpPr>
          <p:nvPr/>
        </p:nvSpPr>
        <p:spPr>
          <a:xfrm>
            <a:off x="8197057" y="7139693"/>
            <a:ext cx="2494756" cy="419982"/>
          </a:xfrm>
          <a:prstGeom prst="rect">
            <a:avLst/>
          </a:prstGeom>
        </p:spPr>
        <p:txBody>
          <a:bodyPr lIns="104274" tIns="52138" rIns="104274" bIns="52138"/>
          <a:lstStyle/>
          <a:p>
            <a:pPr algn="r" defTabSz="1042744">
              <a:defRPr/>
            </a:pPr>
            <a:fld id="{436069EF-2218-4AB1-8D37-562BB864C219}" type="slidenum">
              <a:rPr lang="en-US" sz="2100">
                <a:solidFill>
                  <a:srgbClr val="FFFFFF"/>
                </a:solidFill>
              </a:rPr>
              <a:pPr algn="r" defTabSz="1042744">
                <a:defRPr/>
              </a:pPr>
              <a:t>67</a:t>
            </a:fld>
            <a:endParaRPr lang="en-US" sz="2100" dirty="0">
              <a:solidFill>
                <a:srgbClr val="FFFFFF"/>
              </a:solidFill>
            </a:endParaRPr>
          </a:p>
        </p:txBody>
      </p:sp>
      <p:sp>
        <p:nvSpPr>
          <p:cNvPr id="32" name="Rectangle 5"/>
          <p:cNvSpPr txBox="1">
            <a:spLocks noChangeArrowheads="1"/>
          </p:cNvSpPr>
          <p:nvPr/>
        </p:nvSpPr>
        <p:spPr bwMode="auto">
          <a:xfrm>
            <a:off x="630882" y="6002351"/>
            <a:ext cx="3788859" cy="1032291"/>
          </a:xfrm>
          <a:prstGeom prst="rect">
            <a:avLst/>
          </a:prstGeom>
          <a:noFill/>
          <a:ln w="9525">
            <a:noFill/>
            <a:miter lim="800000"/>
            <a:headEnd/>
            <a:tailEnd/>
          </a:ln>
        </p:spPr>
        <p:txBody>
          <a:bodyPr vert="horz" wrap="square" lIns="104274" tIns="52138" rIns="104274" bIns="52138" numCol="1" anchor="t" anchorCtr="0" compatLnSpc="1">
            <a:prstTxWarp prst="textNoShape">
              <a:avLst/>
            </a:prstTxWarp>
          </a:bodyPr>
          <a:lstStyle/>
          <a:p>
            <a:pPr marL="391028" indent="-391028" defTabSz="1042744" fontAlgn="base">
              <a:lnSpc>
                <a:spcPct val="90000"/>
              </a:lnSpc>
              <a:spcBef>
                <a:spcPct val="20000"/>
              </a:spcBef>
              <a:spcAft>
                <a:spcPct val="0"/>
              </a:spcAft>
              <a:buClr>
                <a:schemeClr val="accent1"/>
              </a:buClr>
              <a:buSzPct val="65000"/>
              <a:defRPr/>
            </a:pPr>
            <a:r>
              <a:rPr lang="en-US" sz="2500" kern="0" dirty="0"/>
              <a:t>Direct illumination</a:t>
            </a:r>
            <a:endParaRPr lang="cs-CZ" sz="2500" kern="0" dirty="0"/>
          </a:p>
        </p:txBody>
      </p:sp>
    </p:spTree>
    <p:extLst>
      <p:ext uri="{BB962C8B-B14F-4D97-AF65-F5344CB8AC3E}">
        <p14:creationId xmlns:p14="http://schemas.microsoft.com/office/powerpoint/2010/main" val="252129900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cstate="print"/>
          <a:srcRect/>
          <a:stretch>
            <a:fillRect/>
          </a:stretch>
        </p:blipFill>
        <p:spPr bwMode="auto">
          <a:xfrm>
            <a:off x="6356270" y="1716076"/>
            <a:ext cx="3313349" cy="3888333"/>
          </a:xfrm>
          <a:prstGeom prst="rect">
            <a:avLst/>
          </a:prstGeom>
          <a:noFill/>
          <a:ln w="9525" algn="ctr">
            <a:noFill/>
            <a:miter lim="800000"/>
            <a:headEnd/>
            <a:tailEnd/>
          </a:ln>
        </p:spPr>
      </p:pic>
      <p:pic>
        <p:nvPicPr>
          <p:cNvPr id="28676" name="Picture 3"/>
          <p:cNvPicPr>
            <a:picLocks noChangeAspect="1" noChangeArrowheads="1"/>
          </p:cNvPicPr>
          <p:nvPr/>
        </p:nvPicPr>
        <p:blipFill>
          <a:blip r:embed="rId4" cstate="print"/>
          <a:srcRect/>
          <a:stretch>
            <a:fillRect/>
          </a:stretch>
        </p:blipFill>
        <p:spPr bwMode="auto">
          <a:xfrm>
            <a:off x="1220262" y="3065460"/>
            <a:ext cx="3343047" cy="3923331"/>
          </a:xfrm>
          <a:prstGeom prst="rect">
            <a:avLst/>
          </a:prstGeom>
          <a:noFill/>
          <a:ln w="9525" algn="ctr">
            <a:noFill/>
            <a:miter lim="800000"/>
            <a:headEnd/>
            <a:tailEnd/>
          </a:ln>
        </p:spPr>
      </p:pic>
      <p:sp>
        <p:nvSpPr>
          <p:cNvPr id="28678" name="Rectangle 5"/>
          <p:cNvSpPr>
            <a:spLocks noGrp="1" noChangeArrowheads="1"/>
          </p:cNvSpPr>
          <p:nvPr>
            <p:ph type="body" idx="1"/>
          </p:nvPr>
        </p:nvSpPr>
        <p:spPr>
          <a:xfrm>
            <a:off x="209753" y="1795450"/>
            <a:ext cx="6062319" cy="1270418"/>
          </a:xfrm>
        </p:spPr>
        <p:txBody>
          <a:bodyPr/>
          <a:lstStyle/>
          <a:p>
            <a:pPr eaLnBrk="1" hangingPunct="1">
              <a:lnSpc>
                <a:spcPct val="90000"/>
              </a:lnSpc>
            </a:pPr>
            <a:r>
              <a:rPr lang="en-US" b="1" dirty="0" smtClean="0"/>
              <a:t>Direct illumination</a:t>
            </a:r>
          </a:p>
          <a:p>
            <a:pPr marL="847230" lvl="1" indent="-325858">
              <a:lnSpc>
                <a:spcPct val="90000"/>
              </a:lnSpc>
            </a:pPr>
            <a:r>
              <a:rPr lang="en-US" dirty="0" smtClean="0"/>
              <a:t>Light reflects only once on its way from the source to the camera</a:t>
            </a:r>
          </a:p>
        </p:txBody>
      </p:sp>
      <p:sp>
        <p:nvSpPr>
          <p:cNvPr id="28679" name="Text Box 6"/>
          <p:cNvSpPr txBox="1">
            <a:spLocks noChangeArrowheads="1"/>
          </p:cNvSpPr>
          <p:nvPr/>
        </p:nvSpPr>
        <p:spPr bwMode="auto">
          <a:xfrm>
            <a:off x="0" y="7188692"/>
            <a:ext cx="2767823" cy="382293"/>
          </a:xfrm>
          <a:prstGeom prst="rect">
            <a:avLst/>
          </a:prstGeom>
          <a:noFill/>
          <a:ln w="9525">
            <a:noFill/>
            <a:miter lim="800000"/>
            <a:headEnd/>
            <a:tailEnd/>
          </a:ln>
        </p:spPr>
        <p:txBody>
          <a:bodyPr wrap="none" lIns="104274" tIns="52138" rIns="104274" bIns="52138">
            <a:spAutoFit/>
          </a:bodyPr>
          <a:lstStyle/>
          <a:p>
            <a:r>
              <a:rPr lang="en-US" dirty="0">
                <a:solidFill>
                  <a:schemeClr val="tx2"/>
                </a:solidFill>
              </a:rPr>
              <a:t>Images </a:t>
            </a:r>
            <a:r>
              <a:rPr lang="en-US" dirty="0">
                <a:solidFill>
                  <a:schemeClr val="tx2"/>
                </a:solidFill>
                <a:cs typeface="Arial" charset="0"/>
              </a:rPr>
              <a:t>© PDI/</a:t>
            </a:r>
            <a:r>
              <a:rPr lang="en-US" dirty="0" err="1">
                <a:solidFill>
                  <a:schemeClr val="tx2"/>
                </a:solidFill>
                <a:cs typeface="Arial" charset="0"/>
              </a:rPr>
              <a:t>Dreamworks</a:t>
            </a:r>
            <a:endParaRPr lang="en-US" dirty="0">
              <a:solidFill>
                <a:schemeClr val="tx2"/>
              </a:solidFill>
            </a:endParaRPr>
          </a:p>
        </p:txBody>
      </p:sp>
      <p:sp>
        <p:nvSpPr>
          <p:cNvPr id="28680" name="Rectangle 7"/>
          <p:cNvSpPr>
            <a:spLocks noChangeArrowheads="1"/>
          </p:cNvSpPr>
          <p:nvPr/>
        </p:nvSpPr>
        <p:spPr bwMode="auto">
          <a:xfrm>
            <a:off x="4840726" y="5746753"/>
            <a:ext cx="5851086" cy="1812922"/>
          </a:xfrm>
          <a:prstGeom prst="rect">
            <a:avLst/>
          </a:prstGeom>
          <a:solidFill>
            <a:schemeClr val="bg1"/>
          </a:solidFill>
          <a:ln w="9525">
            <a:noFill/>
            <a:miter lim="800000"/>
            <a:headEnd/>
            <a:tailEnd/>
          </a:ln>
        </p:spPr>
        <p:txBody>
          <a:bodyPr lIns="104274" tIns="52138" rIns="104274" bIns="52138"/>
          <a:lstStyle/>
          <a:p>
            <a:pPr marL="391028" indent="-391028">
              <a:lnSpc>
                <a:spcPct val="80000"/>
              </a:lnSpc>
              <a:spcBef>
                <a:spcPct val="20000"/>
              </a:spcBef>
              <a:buClr>
                <a:schemeClr val="accent1"/>
              </a:buClr>
              <a:buSzPct val="65000"/>
              <a:buFont typeface="Wingdings" pitchFamily="2" charset="2"/>
              <a:buChar char="n"/>
            </a:pPr>
            <a:r>
              <a:rPr lang="en-US" sz="2500" b="1" dirty="0"/>
              <a:t>Global illumination</a:t>
            </a:r>
            <a:endParaRPr lang="cs-CZ" sz="2500" b="1" dirty="0"/>
          </a:p>
          <a:p>
            <a:pPr marL="847230" lvl="1" indent="-325858">
              <a:lnSpc>
                <a:spcPct val="80000"/>
              </a:lnSpc>
              <a:spcBef>
                <a:spcPct val="20000"/>
              </a:spcBef>
              <a:buClr>
                <a:schemeClr val="accent2"/>
              </a:buClr>
              <a:buSzPct val="60000"/>
              <a:buFont typeface="Wingdings" pitchFamily="2" charset="2"/>
              <a:buChar char="q"/>
            </a:pPr>
            <a:r>
              <a:rPr lang="en-US" sz="2500" dirty="0"/>
              <a:t>Global = Direct + Indirect</a:t>
            </a:r>
          </a:p>
          <a:p>
            <a:pPr marL="847230" lvl="1" indent="-325858">
              <a:lnSpc>
                <a:spcPct val="80000"/>
              </a:lnSpc>
              <a:spcBef>
                <a:spcPct val="20000"/>
              </a:spcBef>
              <a:buClr>
                <a:schemeClr val="accent2"/>
              </a:buClr>
              <a:buSzPct val="60000"/>
              <a:buFont typeface="Wingdings" pitchFamily="2" charset="2"/>
              <a:buChar char="q"/>
            </a:pPr>
            <a:r>
              <a:rPr lang="en-US" sz="2500" dirty="0"/>
              <a:t>Light transport between surfaces in the scene</a:t>
            </a:r>
          </a:p>
          <a:p>
            <a:pPr marL="847230" lvl="1" indent="-325858">
              <a:lnSpc>
                <a:spcPct val="80000"/>
              </a:lnSpc>
              <a:spcBef>
                <a:spcPct val="20000"/>
              </a:spcBef>
              <a:buClr>
                <a:schemeClr val="accent2"/>
              </a:buClr>
              <a:buSzPct val="60000"/>
              <a:buFont typeface="Wingdings" pitchFamily="2" charset="2"/>
              <a:buChar char="q"/>
            </a:pPr>
            <a:r>
              <a:rPr lang="en-US" sz="2500" dirty="0"/>
              <a:t>Multiple reflections/refractions</a:t>
            </a:r>
          </a:p>
        </p:txBody>
      </p:sp>
      <p:sp>
        <p:nvSpPr>
          <p:cNvPr id="11" name="Rectangle 3"/>
          <p:cNvSpPr>
            <a:spLocks noGrp="1" noChangeArrowheads="1"/>
          </p:cNvSpPr>
          <p:nvPr>
            <p:ph type="title"/>
          </p:nvPr>
        </p:nvSpPr>
        <p:spPr/>
        <p:txBody>
          <a:bodyPr/>
          <a:lstStyle/>
          <a:p>
            <a:pPr eaLnBrk="1" hangingPunct="1">
              <a:defRPr/>
            </a:pPr>
            <a:r>
              <a:rPr lang="cs-CZ" dirty="0" smtClean="0"/>
              <a:t>Globální osvětlení</a:t>
            </a:r>
          </a:p>
        </p:txBody>
      </p:sp>
    </p:spTree>
    <p:extLst>
      <p:ext uri="{BB962C8B-B14F-4D97-AF65-F5344CB8AC3E}">
        <p14:creationId xmlns:p14="http://schemas.microsoft.com/office/powerpoint/2010/main" val="2749861726"/>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smtClean="0"/>
              <a:t>Global illumination effects</a:t>
            </a:r>
          </a:p>
        </p:txBody>
      </p:sp>
      <p:sp>
        <p:nvSpPr>
          <p:cNvPr id="29700" name="Rectangle 3"/>
          <p:cNvSpPr>
            <a:spLocks noGrp="1" noChangeArrowheads="1"/>
          </p:cNvSpPr>
          <p:nvPr>
            <p:ph type="body" idx="1"/>
          </p:nvPr>
        </p:nvSpPr>
        <p:spPr>
          <a:xfrm>
            <a:off x="534591" y="1398574"/>
            <a:ext cx="9622632" cy="5359637"/>
          </a:xfrm>
        </p:spPr>
        <p:txBody>
          <a:bodyPr/>
          <a:lstStyle/>
          <a:p>
            <a:pPr eaLnBrk="1" hangingPunct="1"/>
            <a:r>
              <a:rPr lang="en-US" dirty="0" smtClean="0"/>
              <a:t>Ideal (mirror) reflection / refraction</a:t>
            </a:r>
            <a:endParaRPr lang="cs-CZ" dirty="0" smtClean="0"/>
          </a:p>
          <a:p>
            <a:pPr eaLnBrk="1" hangingPunct="1"/>
            <a:r>
              <a:rPr lang="en-US" dirty="0" smtClean="0"/>
              <a:t>Color</a:t>
            </a:r>
            <a:r>
              <a:rPr lang="cs-CZ" dirty="0" smtClean="0"/>
              <a:t> </a:t>
            </a:r>
            <a:r>
              <a:rPr lang="en-US" dirty="0" smtClean="0"/>
              <a:t>bleeding</a:t>
            </a:r>
          </a:p>
          <a:p>
            <a:pPr eaLnBrk="1" hangingPunct="1"/>
            <a:r>
              <a:rPr lang="en-US" dirty="0" smtClean="0"/>
              <a:t>Caustics</a:t>
            </a:r>
          </a:p>
        </p:txBody>
      </p:sp>
      <p:pic>
        <p:nvPicPr>
          <p:cNvPr id="29701" name="Picture 5"/>
          <p:cNvPicPr>
            <a:picLocks noChangeAspect="1" noChangeArrowheads="1"/>
          </p:cNvPicPr>
          <p:nvPr/>
        </p:nvPicPr>
        <p:blipFill>
          <a:blip r:embed="rId2" cstate="print"/>
          <a:srcRect/>
          <a:stretch>
            <a:fillRect/>
          </a:stretch>
        </p:blipFill>
        <p:spPr bwMode="auto">
          <a:xfrm>
            <a:off x="1956193" y="2862413"/>
            <a:ext cx="6168210" cy="4171821"/>
          </a:xfrm>
          <a:prstGeom prst="rect">
            <a:avLst/>
          </a:prstGeom>
          <a:noFill/>
          <a:ln w="9525">
            <a:noFill/>
            <a:miter lim="800000"/>
            <a:headEnd/>
            <a:tailEnd/>
          </a:ln>
        </p:spPr>
      </p:pic>
    </p:spTree>
    <p:extLst>
      <p:ext uri="{BB962C8B-B14F-4D97-AF65-F5344CB8AC3E}">
        <p14:creationId xmlns:p14="http://schemas.microsoft.com/office/powerpoint/2010/main" val="320793677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7</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188418" name="Picture 2" descr="http://latimesherocomplex.files.wordpress.com/2013/12/smaug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4" r="4384"/>
          <a:stretch/>
        </p:blipFill>
        <p:spPr bwMode="auto">
          <a:xfrm>
            <a:off x="3" y="1477955"/>
            <a:ext cx="10691814" cy="4829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0883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smtClean="0"/>
              <a:t>Ideal (mirror) reflection/refraction</a:t>
            </a:r>
          </a:p>
        </p:txBody>
      </p:sp>
      <p:sp>
        <p:nvSpPr>
          <p:cNvPr id="30724" name="Rectangle 3"/>
          <p:cNvSpPr>
            <a:spLocks noGrp="1" noChangeArrowheads="1"/>
          </p:cNvSpPr>
          <p:nvPr>
            <p:ph type="body" idx="1"/>
          </p:nvPr>
        </p:nvSpPr>
        <p:spPr/>
        <p:txBody>
          <a:bodyPr/>
          <a:lstStyle/>
          <a:p>
            <a:pPr eaLnBrk="1" hangingPunct="1"/>
            <a:r>
              <a:rPr lang="en-US" dirty="0" smtClean="0"/>
              <a:t>Glass, mirror, water surface</a:t>
            </a:r>
            <a:endParaRPr lang="cs-CZ" dirty="0" smtClean="0"/>
          </a:p>
          <a:p>
            <a:pPr eaLnBrk="1" hangingPunct="1"/>
            <a:r>
              <a:rPr lang="en-US" dirty="0" smtClean="0"/>
              <a:t>E.g. the image we see on a water surface is due to light in a completely different part of the scene</a:t>
            </a:r>
            <a:r>
              <a:rPr lang="cs-CZ" dirty="0" smtClean="0"/>
              <a:t> (</a:t>
            </a:r>
            <a:r>
              <a:rPr lang="en-US" dirty="0" smtClean="0"/>
              <a:t>bottom, environment, sky</a:t>
            </a:r>
            <a:r>
              <a:rPr lang="cs-CZ" dirty="0" smtClean="0"/>
              <a:t>, </a:t>
            </a:r>
            <a:r>
              <a:rPr lang="en-US" dirty="0" smtClean="0"/>
              <a:t>sun</a:t>
            </a:r>
            <a:r>
              <a:rPr lang="cs-CZ" dirty="0" smtClean="0"/>
              <a:t>)</a:t>
            </a:r>
          </a:p>
          <a:p>
            <a:pPr eaLnBrk="1" hangingPunct="1"/>
            <a:endParaRPr lang="cs-CZ" dirty="0" smtClean="0"/>
          </a:p>
        </p:txBody>
      </p:sp>
      <p:pic>
        <p:nvPicPr>
          <p:cNvPr id="23554" name="Picture 2"/>
          <p:cNvPicPr>
            <a:picLocks noChangeAspect="1" noChangeArrowheads="1"/>
          </p:cNvPicPr>
          <p:nvPr/>
        </p:nvPicPr>
        <p:blipFill>
          <a:blip r:embed="rId2" cstate="print"/>
          <a:srcRect/>
          <a:stretch>
            <a:fillRect/>
          </a:stretch>
        </p:blipFill>
        <p:spPr bwMode="auto">
          <a:xfrm>
            <a:off x="3072591" y="3641620"/>
            <a:ext cx="4566295" cy="3233861"/>
          </a:xfrm>
          <a:prstGeom prst="rect">
            <a:avLst/>
          </a:prstGeom>
          <a:noFill/>
          <a:ln w="9525">
            <a:noFill/>
            <a:miter lim="800000"/>
            <a:headEnd/>
            <a:tailEnd/>
          </a:ln>
        </p:spPr>
      </p:pic>
    </p:spTree>
    <p:extLst>
      <p:ext uri="{BB962C8B-B14F-4D97-AF65-F5344CB8AC3E}">
        <p14:creationId xmlns:p14="http://schemas.microsoft.com/office/powerpoint/2010/main" val="3330147393"/>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dirty="0" smtClean="0"/>
              <a:t>Color bleeding</a:t>
            </a:r>
          </a:p>
        </p:txBody>
      </p:sp>
      <p:grpSp>
        <p:nvGrpSpPr>
          <p:cNvPr id="11" name="Skupina 10"/>
          <p:cNvGrpSpPr/>
          <p:nvPr/>
        </p:nvGrpSpPr>
        <p:grpSpPr>
          <a:xfrm>
            <a:off x="1051867" y="1398573"/>
            <a:ext cx="8335924" cy="3447990"/>
            <a:chOff x="611188" y="1412776"/>
            <a:chExt cx="7750175" cy="3400425"/>
          </a:xfrm>
        </p:grpSpPr>
        <p:pic>
          <p:nvPicPr>
            <p:cNvPr id="31748" name="Picture 4" descr="figure_01a-color_bleeding"/>
            <p:cNvPicPr>
              <a:picLocks noChangeAspect="1" noChangeArrowheads="1"/>
            </p:cNvPicPr>
            <p:nvPr/>
          </p:nvPicPr>
          <p:blipFill>
            <a:blip r:embed="rId2" cstate="print"/>
            <a:srcRect/>
            <a:stretch>
              <a:fillRect/>
            </a:stretch>
          </p:blipFill>
          <p:spPr bwMode="auto">
            <a:xfrm>
              <a:off x="611188" y="1412776"/>
              <a:ext cx="4175125" cy="3400425"/>
            </a:xfrm>
            <a:prstGeom prst="rect">
              <a:avLst/>
            </a:prstGeom>
            <a:noFill/>
            <a:ln w="9525">
              <a:noFill/>
              <a:miter lim="800000"/>
              <a:headEnd/>
              <a:tailEnd/>
            </a:ln>
          </p:spPr>
        </p:pic>
        <p:pic>
          <p:nvPicPr>
            <p:cNvPr id="31749" name="Picture 6" descr="CornellScene"/>
            <p:cNvPicPr>
              <a:picLocks noChangeAspect="1" noChangeArrowheads="1"/>
            </p:cNvPicPr>
            <p:nvPr/>
          </p:nvPicPr>
          <p:blipFill>
            <a:blip r:embed="rId3" cstate="print"/>
            <a:srcRect/>
            <a:stretch>
              <a:fillRect/>
            </a:stretch>
          </p:blipFill>
          <p:spPr bwMode="auto">
            <a:xfrm>
              <a:off x="5003800" y="1412776"/>
              <a:ext cx="3357563" cy="3384550"/>
            </a:xfrm>
            <a:prstGeom prst="rect">
              <a:avLst/>
            </a:prstGeom>
            <a:noFill/>
            <a:ln w="9525">
              <a:noFill/>
              <a:miter lim="800000"/>
              <a:headEnd/>
              <a:tailEnd/>
            </a:ln>
          </p:spPr>
        </p:pic>
        <p:sp>
          <p:nvSpPr>
            <p:cNvPr id="31757" name="Line 14"/>
            <p:cNvSpPr>
              <a:spLocks noChangeShapeType="1"/>
            </p:cNvSpPr>
            <p:nvPr/>
          </p:nvSpPr>
          <p:spPr bwMode="auto">
            <a:xfrm flipH="1" flipV="1">
              <a:off x="1259632" y="2508945"/>
              <a:ext cx="936104" cy="72008"/>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a:lstStyle/>
            <a:p>
              <a:endParaRPr lang="en-US"/>
            </a:p>
          </p:txBody>
        </p:sp>
        <p:sp>
          <p:nvSpPr>
            <p:cNvPr id="14" name="Line 14"/>
            <p:cNvSpPr>
              <a:spLocks noChangeShapeType="1"/>
            </p:cNvSpPr>
            <p:nvPr/>
          </p:nvSpPr>
          <p:spPr bwMode="auto">
            <a:xfrm flipH="1">
              <a:off x="5364088" y="1572841"/>
              <a:ext cx="216024" cy="576064"/>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a:lstStyle/>
            <a:p>
              <a:endParaRPr lang="en-US"/>
            </a:p>
          </p:txBody>
        </p:sp>
        <p:sp>
          <p:nvSpPr>
            <p:cNvPr id="15" name="Line 14"/>
            <p:cNvSpPr>
              <a:spLocks noChangeShapeType="1"/>
            </p:cNvSpPr>
            <p:nvPr/>
          </p:nvSpPr>
          <p:spPr bwMode="auto">
            <a:xfrm>
              <a:off x="7452320" y="1572841"/>
              <a:ext cx="504056" cy="504056"/>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a:lstStyle/>
            <a:p>
              <a:endParaRPr lang="en-US"/>
            </a:p>
          </p:txBody>
        </p:sp>
      </p:grpSp>
      <p:sp>
        <p:nvSpPr>
          <p:cNvPr id="16" name="Rectangle 3"/>
          <p:cNvSpPr txBox="1">
            <a:spLocks noChangeArrowheads="1"/>
          </p:cNvSpPr>
          <p:nvPr/>
        </p:nvSpPr>
        <p:spPr bwMode="auto">
          <a:xfrm>
            <a:off x="534592" y="5049845"/>
            <a:ext cx="9609639" cy="1905012"/>
          </a:xfrm>
          <a:prstGeom prst="rect">
            <a:avLst/>
          </a:prstGeom>
          <a:noFill/>
          <a:ln w="9525">
            <a:noFill/>
            <a:miter lim="800000"/>
            <a:headEnd/>
            <a:tailEnd/>
          </a:ln>
        </p:spPr>
        <p:txBody>
          <a:bodyPr vert="horz" wrap="square" lIns="104274" tIns="52138" rIns="104274" bIns="52138" numCol="1" anchor="t" anchorCtr="0" compatLnSpc="1">
            <a:prstTxWarp prst="textNoShape">
              <a:avLst/>
            </a:prstTxWarp>
          </a:bodyPr>
          <a:lstStyle/>
          <a:p>
            <a:pPr marL="391028" indent="-391028" defTabSz="1042744" fontAlgn="base">
              <a:spcBef>
                <a:spcPct val="20000"/>
              </a:spcBef>
              <a:spcAft>
                <a:spcPct val="0"/>
              </a:spcAft>
              <a:buClr>
                <a:schemeClr val="accent1"/>
              </a:buClr>
              <a:buSzPct val="65000"/>
              <a:buFont typeface="Wingdings" pitchFamily="2" charset="2"/>
              <a:buChar char="n"/>
              <a:defRPr/>
            </a:pPr>
            <a:r>
              <a:rPr lang="en-US" sz="2700" kern="0" dirty="0"/>
              <a:t>Light reflected from one diffuse surface onto another</a:t>
            </a:r>
            <a:endParaRPr lang="cs-CZ" sz="2700" kern="0" dirty="0"/>
          </a:p>
          <a:p>
            <a:pPr marL="391028" indent="-391028">
              <a:spcBef>
                <a:spcPct val="20000"/>
              </a:spcBef>
              <a:buClr>
                <a:schemeClr val="accent1"/>
              </a:buClr>
              <a:buSzPct val="65000"/>
              <a:buFont typeface="Wingdings" pitchFamily="2" charset="2"/>
              <a:buChar char="n"/>
              <a:defRPr/>
            </a:pPr>
            <a:r>
              <a:rPr lang="en-US" sz="2700" kern="0" dirty="0"/>
              <a:t>Important for understanding of the spatial relationships of objects in a given scene (this happens subconsciously)</a:t>
            </a:r>
            <a:endParaRPr lang="cs-CZ" sz="2500" kern="0" dirty="0"/>
          </a:p>
        </p:txBody>
      </p:sp>
    </p:spTree>
    <p:extLst>
      <p:ext uri="{BB962C8B-B14F-4D97-AF65-F5344CB8AC3E}">
        <p14:creationId xmlns:p14="http://schemas.microsoft.com/office/powerpoint/2010/main" val="100279970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bleeding</a:t>
            </a:r>
            <a:endParaRPr lang="en-US" dirty="0"/>
          </a:p>
        </p:txBody>
      </p:sp>
      <p:sp>
        <p:nvSpPr>
          <p:cNvPr id="3" name="Content Placeholder 2"/>
          <p:cNvSpPr>
            <a:spLocks noGrp="1"/>
          </p:cNvSpPr>
          <p:nvPr>
            <p:ph idx="1"/>
          </p:nvPr>
        </p:nvSpPr>
        <p:spPr/>
        <p:txBody>
          <a:bodyPr/>
          <a:lstStyle/>
          <a:p>
            <a:endParaRPr lang="en-US" dirty="0"/>
          </a:p>
        </p:txBody>
      </p:sp>
      <p:pic>
        <p:nvPicPr>
          <p:cNvPr id="4" name="Picture 4" descr="redCarpet1"/>
          <p:cNvPicPr>
            <a:picLocks noChangeAspect="1" noChangeArrowheads="1"/>
          </p:cNvPicPr>
          <p:nvPr/>
        </p:nvPicPr>
        <p:blipFill>
          <a:blip r:embed="rId3" cstate="print"/>
          <a:srcRect/>
          <a:stretch>
            <a:fillRect/>
          </a:stretch>
        </p:blipFill>
        <p:spPr>
          <a:xfrm>
            <a:off x="2169469" y="2060336"/>
            <a:ext cx="6291722" cy="4497644"/>
          </a:xfrm>
          <a:prstGeom prst="rect">
            <a:avLst/>
          </a:prstGeom>
          <a:noFill/>
          <a:ln/>
        </p:spPr>
      </p:pic>
      <p:sp>
        <p:nvSpPr>
          <p:cNvPr id="8" name="Text Box 14"/>
          <p:cNvSpPr txBox="1">
            <a:spLocks noChangeArrowheads="1"/>
          </p:cNvSpPr>
          <p:nvPr/>
        </p:nvSpPr>
        <p:spPr bwMode="auto">
          <a:xfrm>
            <a:off x="-42692" y="7192985"/>
            <a:ext cx="4008560" cy="351528"/>
          </a:xfrm>
          <a:prstGeom prst="rect">
            <a:avLst/>
          </a:prstGeom>
          <a:noFill/>
          <a:ln w="9525">
            <a:noFill/>
            <a:miter lim="800000"/>
            <a:headEnd/>
            <a:tailEnd/>
          </a:ln>
          <a:effectLst/>
        </p:spPr>
        <p:txBody>
          <a:bodyPr wrap="square" lIns="104274" tIns="52138" rIns="104274" bIns="52138">
            <a:spAutoFit/>
          </a:bodyPr>
          <a:lstStyle/>
          <a:p>
            <a:pPr>
              <a:spcBef>
                <a:spcPct val="50000"/>
              </a:spcBef>
            </a:pPr>
            <a:r>
              <a:rPr lang="en-US" sz="1600" dirty="0"/>
              <a:t>Image courtesy Michael </a:t>
            </a:r>
            <a:r>
              <a:rPr lang="en-US" sz="1600" dirty="0" err="1"/>
              <a:t>Bunnell</a:t>
            </a:r>
            <a:endParaRPr lang="en-US" sz="1600" dirty="0"/>
          </a:p>
        </p:txBody>
      </p:sp>
      <p:sp>
        <p:nvSpPr>
          <p:cNvPr id="9" name="Slide Number Placeholder 2"/>
          <p:cNvSpPr txBox="1">
            <a:spLocks/>
          </p:cNvSpPr>
          <p:nvPr/>
        </p:nvSpPr>
        <p:spPr>
          <a:xfrm>
            <a:off x="8197057" y="7139693"/>
            <a:ext cx="2494756" cy="419982"/>
          </a:xfrm>
          <a:prstGeom prst="rect">
            <a:avLst/>
          </a:prstGeom>
        </p:spPr>
        <p:txBody>
          <a:bodyPr lIns="104274" tIns="52138" rIns="104274" bIns="52138"/>
          <a:lstStyle/>
          <a:p>
            <a:pPr algn="r" defTabSz="1042744">
              <a:defRPr/>
            </a:pPr>
            <a:fld id="{436069EF-2218-4AB1-8D37-562BB864C219}" type="slidenum">
              <a:rPr lang="en-US" sz="2100">
                <a:solidFill>
                  <a:srgbClr val="FFFFFF"/>
                </a:solidFill>
              </a:rPr>
              <a:pPr algn="r" defTabSz="1042744">
                <a:defRPr/>
              </a:pPr>
              <a:t>72</a:t>
            </a:fld>
            <a:endParaRPr lang="en-US" sz="2100" dirty="0">
              <a:solidFill>
                <a:srgbClr val="FFFFFF"/>
              </a:solidFill>
            </a:endParaRPr>
          </a:p>
        </p:txBody>
      </p:sp>
      <p:sp>
        <p:nvSpPr>
          <p:cNvPr id="10" name="Line 14"/>
          <p:cNvSpPr>
            <a:spLocks noChangeShapeType="1"/>
          </p:cNvSpPr>
          <p:nvPr/>
        </p:nvSpPr>
        <p:spPr bwMode="auto">
          <a:xfrm flipH="1">
            <a:off x="7114042" y="6081728"/>
            <a:ext cx="336787" cy="396877"/>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lIns="104274" tIns="52138" rIns="104274" bIns="52138"/>
          <a:lstStyle/>
          <a:p>
            <a:endParaRPr lang="en-US"/>
          </a:p>
        </p:txBody>
      </p:sp>
    </p:spTree>
    <p:extLst>
      <p:ext uri="{BB962C8B-B14F-4D97-AF65-F5344CB8AC3E}">
        <p14:creationId xmlns:p14="http://schemas.microsoft.com/office/powerpoint/2010/main" val="181042085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MonstersInc1"/>
          <p:cNvPicPr>
            <a:picLocks noChangeAspect="1" noChangeArrowheads="1"/>
          </p:cNvPicPr>
          <p:nvPr/>
        </p:nvPicPr>
        <p:blipFill>
          <a:blip r:embed="rId2" cstate="print"/>
          <a:srcRect/>
          <a:stretch>
            <a:fillRect/>
          </a:stretch>
        </p:blipFill>
        <p:spPr>
          <a:xfrm>
            <a:off x="1843399" y="1398574"/>
            <a:ext cx="7038777" cy="3982829"/>
          </a:xfrm>
          <a:prstGeom prst="rect">
            <a:avLst/>
          </a:prstGeom>
          <a:noFill/>
          <a:ln/>
        </p:spPr>
      </p:pic>
      <p:sp>
        <p:nvSpPr>
          <p:cNvPr id="2" name="Content Placeholder 1"/>
          <p:cNvSpPr>
            <a:spLocks noGrp="1"/>
          </p:cNvSpPr>
          <p:nvPr>
            <p:ph idx="1"/>
          </p:nvPr>
        </p:nvSpPr>
        <p:spPr>
          <a:xfrm>
            <a:off x="534591" y="5526098"/>
            <a:ext cx="9622632" cy="1666885"/>
          </a:xfrm>
        </p:spPr>
        <p:txBody>
          <a:bodyPr/>
          <a:lstStyle/>
          <a:p>
            <a:pPr>
              <a:lnSpc>
                <a:spcPct val="80000"/>
              </a:lnSpc>
            </a:pPr>
            <a:r>
              <a:rPr lang="en-US" dirty="0" smtClean="0"/>
              <a:t>Manually placed light sources as a proxy for GI</a:t>
            </a:r>
          </a:p>
          <a:p>
            <a:pPr lvl="1">
              <a:lnSpc>
                <a:spcPct val="80000"/>
              </a:lnSpc>
            </a:pPr>
            <a:r>
              <a:rPr lang="en-US" sz="2500" dirty="0"/>
              <a:t>E.g. The cyan-</a:t>
            </a:r>
            <a:r>
              <a:rPr lang="en-US" sz="2500" dirty="0" err="1"/>
              <a:t>ish</a:t>
            </a:r>
            <a:r>
              <a:rPr lang="en-US" sz="2500" dirty="0"/>
              <a:t> tint on Mike </a:t>
            </a:r>
            <a:r>
              <a:rPr lang="en-US" sz="2500" dirty="0" err="1"/>
              <a:t>Wasowski</a:t>
            </a:r>
            <a:r>
              <a:rPr lang="en-US" sz="2500" dirty="0"/>
              <a:t> “reflected” from </a:t>
            </a:r>
            <a:r>
              <a:rPr lang="en-US" sz="2500" dirty="0" err="1"/>
              <a:t>Sulley’s</a:t>
            </a:r>
            <a:r>
              <a:rPr lang="en-US" sz="2500" dirty="0"/>
              <a:t> belly</a:t>
            </a:r>
          </a:p>
          <a:p>
            <a:pPr>
              <a:lnSpc>
                <a:spcPct val="80000"/>
              </a:lnSpc>
            </a:pPr>
            <a:r>
              <a:rPr lang="en-US" sz="2700" dirty="0"/>
              <a:t>Was used before full GI simulation started to be feasible</a:t>
            </a:r>
          </a:p>
        </p:txBody>
      </p:sp>
      <p:sp>
        <p:nvSpPr>
          <p:cNvPr id="4" name="Title 3"/>
          <p:cNvSpPr>
            <a:spLocks noGrp="1"/>
          </p:cNvSpPr>
          <p:nvPr>
            <p:ph type="title"/>
          </p:nvPr>
        </p:nvSpPr>
        <p:spPr/>
        <p:txBody>
          <a:bodyPr/>
          <a:lstStyle/>
          <a:p>
            <a:r>
              <a:rPr lang="en-US" dirty="0" smtClean="0"/>
              <a:t>“Manual” global illumination</a:t>
            </a:r>
            <a:endParaRPr lang="en-US" dirty="0"/>
          </a:p>
        </p:txBody>
      </p:sp>
      <p:sp>
        <p:nvSpPr>
          <p:cNvPr id="5" name="Text Box 14"/>
          <p:cNvSpPr txBox="1">
            <a:spLocks noChangeArrowheads="1"/>
          </p:cNvSpPr>
          <p:nvPr/>
        </p:nvSpPr>
        <p:spPr bwMode="auto">
          <a:xfrm>
            <a:off x="1826518" y="1513904"/>
            <a:ext cx="3536268" cy="659304"/>
          </a:xfrm>
          <a:prstGeom prst="rect">
            <a:avLst/>
          </a:prstGeom>
          <a:noFill/>
          <a:ln w="9525">
            <a:noFill/>
            <a:miter lim="800000"/>
            <a:headEnd/>
            <a:tailEnd/>
          </a:ln>
          <a:effectLst/>
        </p:spPr>
        <p:txBody>
          <a:bodyPr wrap="square" lIns="104274" tIns="52138" rIns="104274" bIns="52138">
            <a:spAutoFit/>
          </a:bodyPr>
          <a:lstStyle/>
          <a:p>
            <a:pPr>
              <a:spcBef>
                <a:spcPct val="50000"/>
              </a:spcBef>
            </a:pPr>
            <a:r>
              <a:rPr lang="en-US" dirty="0">
                <a:solidFill>
                  <a:schemeClr val="bg1"/>
                </a:solidFill>
              </a:rPr>
              <a:t>Monsters Inc., 2001 </a:t>
            </a:r>
            <a:br>
              <a:rPr lang="en-US" dirty="0">
                <a:solidFill>
                  <a:schemeClr val="bg1"/>
                </a:solidFill>
              </a:rPr>
            </a:br>
            <a:r>
              <a:rPr lang="en-US" dirty="0">
                <a:solidFill>
                  <a:schemeClr val="bg1"/>
                </a:solidFill>
              </a:rPr>
              <a:t>© Pixar Animation  Studios  </a:t>
            </a:r>
          </a:p>
        </p:txBody>
      </p:sp>
    </p:spTree>
    <p:extLst>
      <p:ext uri="{BB962C8B-B14F-4D97-AF65-F5344CB8AC3E}">
        <p14:creationId xmlns:p14="http://schemas.microsoft.com/office/powerpoint/2010/main" val="278271830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smtClean="0"/>
              <a:t>Caustics</a:t>
            </a:r>
          </a:p>
        </p:txBody>
      </p:sp>
      <p:pic>
        <p:nvPicPr>
          <p:cNvPr id="33796" name="Picture 4" descr="figure_01b-caustic"/>
          <p:cNvPicPr>
            <a:picLocks noChangeAspect="1" noChangeArrowheads="1"/>
          </p:cNvPicPr>
          <p:nvPr/>
        </p:nvPicPr>
        <p:blipFill>
          <a:blip r:embed="rId2" cstate="print"/>
          <a:srcRect/>
          <a:stretch>
            <a:fillRect/>
          </a:stretch>
        </p:blipFill>
        <p:spPr bwMode="auto">
          <a:xfrm>
            <a:off x="883560" y="2820049"/>
            <a:ext cx="4378818" cy="3090367"/>
          </a:xfrm>
          <a:prstGeom prst="rect">
            <a:avLst/>
          </a:prstGeom>
          <a:noFill/>
          <a:ln w="9525">
            <a:noFill/>
            <a:miter lim="800000"/>
            <a:headEnd/>
            <a:tailEnd/>
          </a:ln>
        </p:spPr>
      </p:pic>
      <p:pic>
        <p:nvPicPr>
          <p:cNvPr id="33797" name="Picture 6" descr="cogland-caustic"/>
          <p:cNvPicPr>
            <a:picLocks noGrp="1" noChangeAspect="1" noChangeArrowheads="1"/>
          </p:cNvPicPr>
          <p:nvPr>
            <p:ph idx="1"/>
          </p:nvPr>
        </p:nvPicPr>
        <p:blipFill>
          <a:blip r:embed="rId3" cstate="print"/>
          <a:srcRect/>
          <a:stretch>
            <a:fillRect/>
          </a:stretch>
        </p:blipFill>
        <p:spPr>
          <a:xfrm>
            <a:off x="5416444" y="2806050"/>
            <a:ext cx="4376961" cy="3095616"/>
          </a:xfrm>
          <a:noFill/>
        </p:spPr>
      </p:pic>
      <p:sp>
        <p:nvSpPr>
          <p:cNvPr id="33798" name="Text Box 8"/>
          <p:cNvSpPr txBox="1">
            <a:spLocks noChangeArrowheads="1"/>
          </p:cNvSpPr>
          <p:nvPr/>
        </p:nvSpPr>
        <p:spPr bwMode="auto">
          <a:xfrm>
            <a:off x="883562" y="5878808"/>
            <a:ext cx="4378817" cy="459237"/>
          </a:xfrm>
          <a:prstGeom prst="rect">
            <a:avLst/>
          </a:prstGeom>
          <a:noFill/>
          <a:ln w="9525">
            <a:noFill/>
            <a:miter lim="800000"/>
            <a:headEnd/>
            <a:tailEnd/>
          </a:ln>
        </p:spPr>
        <p:txBody>
          <a:bodyPr wrap="square" lIns="104274" tIns="52138" rIns="104274" bIns="52138">
            <a:spAutoFit/>
          </a:bodyPr>
          <a:lstStyle/>
          <a:p>
            <a:pPr algn="ctr"/>
            <a:r>
              <a:rPr lang="en-US" sz="2300" dirty="0"/>
              <a:t>Photograph</a:t>
            </a:r>
          </a:p>
        </p:txBody>
      </p:sp>
      <p:sp>
        <p:nvSpPr>
          <p:cNvPr id="33799" name="Text Box 9"/>
          <p:cNvSpPr txBox="1">
            <a:spLocks noChangeArrowheads="1"/>
          </p:cNvSpPr>
          <p:nvPr/>
        </p:nvSpPr>
        <p:spPr bwMode="auto">
          <a:xfrm>
            <a:off x="5430103" y="5878808"/>
            <a:ext cx="4378237" cy="459237"/>
          </a:xfrm>
          <a:prstGeom prst="rect">
            <a:avLst/>
          </a:prstGeom>
          <a:noFill/>
          <a:ln w="9525">
            <a:noFill/>
            <a:miter lim="800000"/>
            <a:headEnd/>
            <a:tailEnd/>
          </a:ln>
        </p:spPr>
        <p:txBody>
          <a:bodyPr wrap="square" lIns="104274" tIns="52138" rIns="104274" bIns="52138">
            <a:spAutoFit/>
          </a:bodyPr>
          <a:lstStyle/>
          <a:p>
            <a:pPr algn="ctr"/>
            <a:r>
              <a:rPr lang="en-US" sz="2300" dirty="0"/>
              <a:t>Simulation using photon maps</a:t>
            </a:r>
          </a:p>
        </p:txBody>
      </p:sp>
      <p:sp>
        <p:nvSpPr>
          <p:cNvPr id="33800" name="Rectangle 10"/>
          <p:cNvSpPr>
            <a:spLocks noChangeArrowheads="1"/>
          </p:cNvSpPr>
          <p:nvPr/>
        </p:nvSpPr>
        <p:spPr bwMode="auto">
          <a:xfrm>
            <a:off x="534592" y="1636180"/>
            <a:ext cx="9609639" cy="5122029"/>
          </a:xfrm>
          <a:prstGeom prst="rect">
            <a:avLst/>
          </a:prstGeom>
          <a:noFill/>
          <a:ln w="9525">
            <a:noFill/>
            <a:miter lim="800000"/>
            <a:headEnd/>
            <a:tailEnd/>
          </a:ln>
        </p:spPr>
        <p:txBody>
          <a:bodyPr lIns="104274" tIns="52138" rIns="104274" bIns="52138"/>
          <a:lstStyle/>
          <a:p>
            <a:pPr marL="521373" indent="-521373">
              <a:spcBef>
                <a:spcPct val="20000"/>
              </a:spcBef>
              <a:buClr>
                <a:schemeClr val="accent1"/>
              </a:buClr>
              <a:buSzPct val="65000"/>
              <a:buFont typeface="Wingdings" pitchFamily="2" charset="2"/>
              <a:buChar char="n"/>
            </a:pPr>
            <a:r>
              <a:rPr lang="en-US" sz="2500" dirty="0"/>
              <a:t>Focusing of light as it’s reflected or refracted, leading to local increase of intensity</a:t>
            </a:r>
          </a:p>
        </p:txBody>
      </p:sp>
    </p:spTree>
    <p:extLst>
      <p:ext uri="{BB962C8B-B14F-4D97-AF65-F5344CB8AC3E}">
        <p14:creationId xmlns:p14="http://schemas.microsoft.com/office/powerpoint/2010/main" val="244836781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dirty="0"/>
              <a:t>Caustics</a:t>
            </a:r>
            <a:endParaRPr lang="en-US" dirty="0" smtClean="0"/>
          </a:p>
        </p:txBody>
      </p:sp>
      <p:sp>
        <p:nvSpPr>
          <p:cNvPr id="34820" name="Rectangle 3"/>
          <p:cNvSpPr>
            <a:spLocks noGrp="1" noChangeArrowheads="1"/>
          </p:cNvSpPr>
          <p:nvPr>
            <p:ph type="body" idx="1"/>
          </p:nvPr>
        </p:nvSpPr>
        <p:spPr/>
        <p:txBody>
          <a:bodyPr/>
          <a:lstStyle/>
          <a:p>
            <a:pPr eaLnBrk="1" hangingPunct="1"/>
            <a:r>
              <a:rPr lang="en-US" dirty="0" smtClean="0"/>
              <a:t>In physics or in computer vision, a caustic refers to a singularity of light intensity (infinite density of light energy)</a:t>
            </a:r>
            <a:endParaRPr lang="cs-CZ" dirty="0" smtClean="0"/>
          </a:p>
        </p:txBody>
      </p:sp>
      <p:pic>
        <p:nvPicPr>
          <p:cNvPr id="34821" name="Picture 4" descr="simple"/>
          <p:cNvPicPr>
            <a:picLocks noChangeAspect="1" noChangeArrowheads="1"/>
          </p:cNvPicPr>
          <p:nvPr/>
        </p:nvPicPr>
        <p:blipFill>
          <a:blip r:embed="rId2" cstate="print"/>
          <a:srcRect/>
          <a:stretch>
            <a:fillRect/>
          </a:stretch>
        </p:blipFill>
        <p:spPr bwMode="auto">
          <a:xfrm>
            <a:off x="779611" y="3232987"/>
            <a:ext cx="4365824" cy="3086867"/>
          </a:xfrm>
          <a:prstGeom prst="rect">
            <a:avLst/>
          </a:prstGeom>
          <a:noFill/>
          <a:ln w="9525">
            <a:solidFill>
              <a:schemeClr val="accent2"/>
            </a:solidFill>
            <a:miter lim="800000"/>
            <a:headEnd/>
            <a:tailEnd/>
          </a:ln>
        </p:spPr>
      </p:pic>
      <p:sp>
        <p:nvSpPr>
          <p:cNvPr id="34822" name="Line 5"/>
          <p:cNvSpPr>
            <a:spLocks noChangeShapeType="1"/>
          </p:cNvSpPr>
          <p:nvPr/>
        </p:nvSpPr>
        <p:spPr bwMode="auto">
          <a:xfrm flipH="1">
            <a:off x="2841869" y="3607471"/>
            <a:ext cx="1336477" cy="671971"/>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23" name="Line 6"/>
          <p:cNvSpPr>
            <a:spLocks noChangeShapeType="1"/>
          </p:cNvSpPr>
          <p:nvPr/>
        </p:nvSpPr>
        <p:spPr bwMode="auto">
          <a:xfrm flipH="1">
            <a:off x="3363466" y="3631970"/>
            <a:ext cx="1336477" cy="671971"/>
          </a:xfrm>
          <a:prstGeom prst="line">
            <a:avLst/>
          </a:prstGeom>
          <a:noFill/>
          <a:ln w="19050">
            <a:solidFill>
              <a:srgbClr val="DDC49B"/>
            </a:solidFill>
            <a:round/>
            <a:headEnd/>
            <a:tailEnd type="triangle" w="med" len="med"/>
          </a:ln>
        </p:spPr>
        <p:txBody>
          <a:bodyPr lIns="104274" tIns="52138" rIns="104274" bIns="52138">
            <a:spAutoFit/>
          </a:bodyPr>
          <a:lstStyle/>
          <a:p>
            <a:endParaRPr lang="en-US"/>
          </a:p>
        </p:txBody>
      </p:sp>
      <p:sp>
        <p:nvSpPr>
          <p:cNvPr id="34824" name="Line 7"/>
          <p:cNvSpPr>
            <a:spLocks noChangeShapeType="1"/>
          </p:cNvSpPr>
          <p:nvPr/>
        </p:nvSpPr>
        <p:spPr bwMode="auto">
          <a:xfrm flipH="1">
            <a:off x="3541664" y="3799961"/>
            <a:ext cx="1336477" cy="671971"/>
          </a:xfrm>
          <a:prstGeom prst="line">
            <a:avLst/>
          </a:prstGeom>
          <a:noFill/>
          <a:ln w="19050">
            <a:solidFill>
              <a:srgbClr val="DDC49B"/>
            </a:solidFill>
            <a:round/>
            <a:headEnd/>
            <a:tailEnd type="triangle" w="med" len="med"/>
          </a:ln>
        </p:spPr>
        <p:txBody>
          <a:bodyPr lIns="104274" tIns="52138" rIns="104274" bIns="52138">
            <a:spAutoFit/>
          </a:bodyPr>
          <a:lstStyle/>
          <a:p>
            <a:endParaRPr lang="en-US"/>
          </a:p>
        </p:txBody>
      </p:sp>
      <p:sp>
        <p:nvSpPr>
          <p:cNvPr id="34825" name="Line 8"/>
          <p:cNvSpPr>
            <a:spLocks noChangeShapeType="1"/>
          </p:cNvSpPr>
          <p:nvPr/>
        </p:nvSpPr>
        <p:spPr bwMode="auto">
          <a:xfrm flipH="1">
            <a:off x="3020066" y="3943455"/>
            <a:ext cx="1336477" cy="671971"/>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26" name="Line 9"/>
          <p:cNvSpPr>
            <a:spLocks noChangeShapeType="1"/>
          </p:cNvSpPr>
          <p:nvPr/>
        </p:nvSpPr>
        <p:spPr bwMode="auto">
          <a:xfrm flipH="1">
            <a:off x="3274369" y="4135947"/>
            <a:ext cx="1336477" cy="671971"/>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27" name="Line 10"/>
          <p:cNvSpPr>
            <a:spLocks noChangeShapeType="1"/>
          </p:cNvSpPr>
          <p:nvPr/>
        </p:nvSpPr>
        <p:spPr bwMode="auto">
          <a:xfrm flipH="1">
            <a:off x="3808958" y="4303941"/>
            <a:ext cx="1336477" cy="671971"/>
          </a:xfrm>
          <a:prstGeom prst="line">
            <a:avLst/>
          </a:prstGeom>
          <a:noFill/>
          <a:ln w="19050">
            <a:solidFill>
              <a:srgbClr val="DDC49B"/>
            </a:solidFill>
            <a:round/>
            <a:headEnd/>
            <a:tailEnd type="triangle" w="med" len="med"/>
          </a:ln>
        </p:spPr>
        <p:txBody>
          <a:bodyPr lIns="104274" tIns="52138" rIns="104274" bIns="52138">
            <a:spAutoFit/>
          </a:bodyPr>
          <a:lstStyle/>
          <a:p>
            <a:endParaRPr lang="en-US"/>
          </a:p>
        </p:txBody>
      </p:sp>
      <p:sp>
        <p:nvSpPr>
          <p:cNvPr id="34828" name="Line 11"/>
          <p:cNvSpPr>
            <a:spLocks noChangeShapeType="1"/>
          </p:cNvSpPr>
          <p:nvPr/>
        </p:nvSpPr>
        <p:spPr bwMode="auto">
          <a:xfrm flipH="1">
            <a:off x="3198263" y="4447435"/>
            <a:ext cx="1336477" cy="671971"/>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29" name="Line 12"/>
          <p:cNvSpPr>
            <a:spLocks noChangeShapeType="1"/>
          </p:cNvSpPr>
          <p:nvPr/>
        </p:nvSpPr>
        <p:spPr bwMode="auto">
          <a:xfrm flipH="1">
            <a:off x="3541664" y="4555930"/>
            <a:ext cx="1336477" cy="671971"/>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pic>
        <p:nvPicPr>
          <p:cNvPr id="34830" name="Picture 14" descr="metalring"/>
          <p:cNvPicPr>
            <a:picLocks noChangeAspect="1" noChangeArrowheads="1"/>
          </p:cNvPicPr>
          <p:nvPr/>
        </p:nvPicPr>
        <p:blipFill>
          <a:blip r:embed="rId3" cstate="print"/>
          <a:srcRect/>
          <a:stretch>
            <a:fillRect/>
          </a:stretch>
        </p:blipFill>
        <p:spPr bwMode="auto">
          <a:xfrm>
            <a:off x="5501829" y="3211988"/>
            <a:ext cx="4365824" cy="3086867"/>
          </a:xfrm>
          <a:prstGeom prst="rect">
            <a:avLst/>
          </a:prstGeom>
          <a:noFill/>
          <a:ln w="9525">
            <a:solidFill>
              <a:schemeClr val="accent2"/>
            </a:solidFill>
            <a:miter lim="800000"/>
            <a:headEnd/>
            <a:tailEnd/>
          </a:ln>
        </p:spPr>
      </p:pic>
      <p:sp>
        <p:nvSpPr>
          <p:cNvPr id="34831" name="Line 16"/>
          <p:cNvSpPr>
            <a:spLocks noChangeShapeType="1"/>
          </p:cNvSpPr>
          <p:nvPr/>
        </p:nvSpPr>
        <p:spPr bwMode="auto">
          <a:xfrm flipH="1">
            <a:off x="8442077" y="4135947"/>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2" name="Line 17"/>
          <p:cNvSpPr>
            <a:spLocks noChangeShapeType="1"/>
          </p:cNvSpPr>
          <p:nvPr/>
        </p:nvSpPr>
        <p:spPr bwMode="auto">
          <a:xfrm flipH="1">
            <a:off x="8085685" y="4303941"/>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3" name="Line 18"/>
          <p:cNvSpPr>
            <a:spLocks noChangeShapeType="1"/>
          </p:cNvSpPr>
          <p:nvPr/>
        </p:nvSpPr>
        <p:spPr bwMode="auto">
          <a:xfrm flipH="1">
            <a:off x="7729290" y="4471934"/>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4" name="Line 19"/>
          <p:cNvSpPr>
            <a:spLocks noChangeShapeType="1"/>
          </p:cNvSpPr>
          <p:nvPr/>
        </p:nvSpPr>
        <p:spPr bwMode="auto">
          <a:xfrm flipH="1">
            <a:off x="7640193" y="4639925"/>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5" name="Line 20"/>
          <p:cNvSpPr>
            <a:spLocks noChangeShapeType="1"/>
          </p:cNvSpPr>
          <p:nvPr/>
        </p:nvSpPr>
        <p:spPr bwMode="auto">
          <a:xfrm flipH="1">
            <a:off x="7640193" y="4807918"/>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6" name="Line 21"/>
          <p:cNvSpPr>
            <a:spLocks noChangeShapeType="1"/>
          </p:cNvSpPr>
          <p:nvPr/>
        </p:nvSpPr>
        <p:spPr bwMode="auto">
          <a:xfrm flipH="1">
            <a:off x="7818388" y="4975912"/>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34837" name="Line 22"/>
          <p:cNvSpPr>
            <a:spLocks noChangeShapeType="1"/>
          </p:cNvSpPr>
          <p:nvPr/>
        </p:nvSpPr>
        <p:spPr bwMode="auto">
          <a:xfrm flipH="1">
            <a:off x="7983592" y="5108905"/>
            <a:ext cx="1871067" cy="251989"/>
          </a:xfrm>
          <a:prstGeom prst="line">
            <a:avLst/>
          </a:prstGeom>
          <a:noFill/>
          <a:ln w="19050">
            <a:solidFill>
              <a:srgbClr val="F5E8CF"/>
            </a:solidFill>
            <a:round/>
            <a:headEnd/>
            <a:tailEnd type="triangle" w="med" len="med"/>
          </a:ln>
        </p:spPr>
        <p:txBody>
          <a:bodyPr lIns="104274" tIns="52138" rIns="104274" bIns="52138">
            <a:spAutoFit/>
          </a:bodyPr>
          <a:lstStyle/>
          <a:p>
            <a:endParaRPr lang="en-US"/>
          </a:p>
        </p:txBody>
      </p:sp>
      <p:sp>
        <p:nvSpPr>
          <p:cNvPr id="176151" name="Oval 23"/>
          <p:cNvSpPr>
            <a:spLocks noChangeArrowheads="1"/>
          </p:cNvSpPr>
          <p:nvPr/>
        </p:nvSpPr>
        <p:spPr bwMode="auto">
          <a:xfrm>
            <a:off x="1555510" y="5492140"/>
            <a:ext cx="356394" cy="143494"/>
          </a:xfrm>
          <a:prstGeom prst="ellipse">
            <a:avLst/>
          </a:prstGeom>
          <a:solidFill>
            <a:schemeClr val="hlink">
              <a:alpha val="50195"/>
            </a:schemeClr>
          </a:solidFill>
          <a:ln w="28575">
            <a:solidFill>
              <a:srgbClr val="FF3300"/>
            </a:solidFill>
            <a:miter lim="800000"/>
            <a:headEnd/>
            <a:tailEnd/>
          </a:ln>
        </p:spPr>
        <p:txBody>
          <a:bodyPr wrap="none" lIns="104274" tIns="52138" rIns="104274" bIns="52138" anchor="ctr"/>
          <a:lstStyle/>
          <a:p>
            <a:endParaRPr lang="en-US"/>
          </a:p>
        </p:txBody>
      </p:sp>
      <p:grpSp>
        <p:nvGrpSpPr>
          <p:cNvPr id="2" name="Group 24"/>
          <p:cNvGrpSpPr>
            <a:grpSpLocks/>
          </p:cNvGrpSpPr>
          <p:nvPr/>
        </p:nvGrpSpPr>
        <p:grpSpPr bwMode="auto">
          <a:xfrm>
            <a:off x="6931118" y="4463182"/>
            <a:ext cx="1460844" cy="1357942"/>
            <a:chOff x="3794" y="1867"/>
            <a:chExt cx="787" cy="776"/>
          </a:xfrm>
        </p:grpSpPr>
        <p:sp>
          <p:nvSpPr>
            <p:cNvPr id="34840" name="Arc 25"/>
            <p:cNvSpPr>
              <a:spLocks/>
            </p:cNvSpPr>
            <p:nvPr/>
          </p:nvSpPr>
          <p:spPr bwMode="auto">
            <a:xfrm rot="-1540933">
              <a:off x="3794" y="2121"/>
              <a:ext cx="310" cy="522"/>
            </a:xfrm>
            <a:custGeom>
              <a:avLst/>
              <a:gdLst>
                <a:gd name="T0" fmla="*/ 0 w 23193"/>
                <a:gd name="T1" fmla="*/ 75 h 21600"/>
                <a:gd name="T2" fmla="*/ 310 w 23193"/>
                <a:gd name="T3" fmla="*/ 88 h 21600"/>
                <a:gd name="T4" fmla="*/ 149 w 23193"/>
                <a:gd name="T5" fmla="*/ 522 h 21600"/>
                <a:gd name="T6" fmla="*/ 0 60000 65536"/>
                <a:gd name="T7" fmla="*/ 0 60000 65536"/>
                <a:gd name="T8" fmla="*/ 0 60000 65536"/>
                <a:gd name="T9" fmla="*/ 0 w 23193"/>
                <a:gd name="T10" fmla="*/ 0 h 21600"/>
                <a:gd name="T11" fmla="*/ 23193 w 23193"/>
                <a:gd name="T12" fmla="*/ 21600 h 21600"/>
              </a:gdLst>
              <a:ahLst/>
              <a:cxnLst>
                <a:cxn ang="T6">
                  <a:pos x="T0" y="T1"/>
                </a:cxn>
                <a:cxn ang="T7">
                  <a:pos x="T2" y="T3"/>
                </a:cxn>
                <a:cxn ang="T8">
                  <a:pos x="T4" y="T5"/>
                </a:cxn>
              </a:cxnLst>
              <a:rect l="T9" t="T10" r="T11" b="T12"/>
              <a:pathLst>
                <a:path w="23193" h="21600" fill="none" extrusionOk="0">
                  <a:moveTo>
                    <a:pt x="-1" y="3117"/>
                  </a:moveTo>
                  <a:cubicBezTo>
                    <a:pt x="3372" y="1078"/>
                    <a:pt x="7237" y="-1"/>
                    <a:pt x="11179" y="0"/>
                  </a:cubicBezTo>
                  <a:cubicBezTo>
                    <a:pt x="15456" y="0"/>
                    <a:pt x="19637" y="1270"/>
                    <a:pt x="23192" y="3649"/>
                  </a:cubicBezTo>
                </a:path>
                <a:path w="23193" h="21600" stroke="0" extrusionOk="0">
                  <a:moveTo>
                    <a:pt x="-1" y="3117"/>
                  </a:moveTo>
                  <a:cubicBezTo>
                    <a:pt x="3372" y="1078"/>
                    <a:pt x="7237" y="-1"/>
                    <a:pt x="11179" y="0"/>
                  </a:cubicBezTo>
                  <a:cubicBezTo>
                    <a:pt x="15456" y="0"/>
                    <a:pt x="19637" y="1270"/>
                    <a:pt x="23192" y="3649"/>
                  </a:cubicBezTo>
                  <a:lnTo>
                    <a:pt x="11179" y="21600"/>
                  </a:lnTo>
                  <a:close/>
                </a:path>
              </a:pathLst>
            </a:custGeom>
            <a:noFill/>
            <a:ln w="28575">
              <a:solidFill>
                <a:srgbClr val="FF3300"/>
              </a:solidFill>
              <a:miter lim="800000"/>
              <a:headEnd/>
              <a:tailEnd/>
            </a:ln>
          </p:spPr>
          <p:txBody>
            <a:bodyPr wrap="none" anchor="ctr"/>
            <a:lstStyle/>
            <a:p>
              <a:endParaRPr lang="en-US"/>
            </a:p>
          </p:txBody>
        </p:sp>
        <p:sp>
          <p:nvSpPr>
            <p:cNvPr id="34841" name="Arc 26"/>
            <p:cNvSpPr>
              <a:spLocks/>
            </p:cNvSpPr>
            <p:nvPr/>
          </p:nvSpPr>
          <p:spPr bwMode="auto">
            <a:xfrm rot="-4805394">
              <a:off x="4078" y="1704"/>
              <a:ext cx="340" cy="666"/>
            </a:xfrm>
            <a:custGeom>
              <a:avLst/>
              <a:gdLst>
                <a:gd name="T0" fmla="*/ 0 w 28661"/>
                <a:gd name="T1" fmla="*/ 96 h 21600"/>
                <a:gd name="T2" fmla="*/ 340 w 28661"/>
                <a:gd name="T3" fmla="*/ 275 h 21600"/>
                <a:gd name="T4" fmla="*/ 133 w 28661"/>
                <a:gd name="T5" fmla="*/ 666 h 21600"/>
                <a:gd name="T6" fmla="*/ 0 60000 65536"/>
                <a:gd name="T7" fmla="*/ 0 60000 65536"/>
                <a:gd name="T8" fmla="*/ 0 60000 65536"/>
                <a:gd name="T9" fmla="*/ 0 w 28661"/>
                <a:gd name="T10" fmla="*/ 0 h 21600"/>
                <a:gd name="T11" fmla="*/ 28661 w 28661"/>
                <a:gd name="T12" fmla="*/ 21600 h 21600"/>
              </a:gdLst>
              <a:ahLst/>
              <a:cxnLst>
                <a:cxn ang="T6">
                  <a:pos x="T0" y="T1"/>
                </a:cxn>
                <a:cxn ang="T7">
                  <a:pos x="T2" y="T3"/>
                </a:cxn>
                <a:cxn ang="T8">
                  <a:pos x="T4" y="T5"/>
                </a:cxn>
              </a:cxnLst>
              <a:rect l="T9" t="T10" r="T11" b="T12"/>
              <a:pathLst>
                <a:path w="28661" h="21600" fill="none" extrusionOk="0">
                  <a:moveTo>
                    <a:pt x="-1" y="3117"/>
                  </a:moveTo>
                  <a:cubicBezTo>
                    <a:pt x="3372" y="1078"/>
                    <a:pt x="7237" y="-1"/>
                    <a:pt x="11179" y="0"/>
                  </a:cubicBezTo>
                  <a:cubicBezTo>
                    <a:pt x="18097" y="0"/>
                    <a:pt x="24597" y="3313"/>
                    <a:pt x="28660" y="8913"/>
                  </a:cubicBezTo>
                </a:path>
                <a:path w="28661" h="21600" stroke="0" extrusionOk="0">
                  <a:moveTo>
                    <a:pt x="-1" y="3117"/>
                  </a:moveTo>
                  <a:cubicBezTo>
                    <a:pt x="3372" y="1078"/>
                    <a:pt x="7237" y="-1"/>
                    <a:pt x="11179" y="0"/>
                  </a:cubicBezTo>
                  <a:cubicBezTo>
                    <a:pt x="18097" y="0"/>
                    <a:pt x="24597" y="3313"/>
                    <a:pt x="28660" y="8913"/>
                  </a:cubicBezTo>
                  <a:lnTo>
                    <a:pt x="11179" y="21600"/>
                  </a:lnTo>
                  <a:close/>
                </a:path>
              </a:pathLst>
            </a:custGeom>
            <a:noFill/>
            <a:ln w="28575">
              <a:solidFill>
                <a:srgbClr val="FF33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35076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61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nimBg="1"/>
      <p:bldP spid="176151"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dirty="0" smtClean="0"/>
              <a:t>What do we see when we look at a surface of a swimming pool?</a:t>
            </a:r>
          </a:p>
        </p:txBody>
      </p:sp>
      <p:sp>
        <p:nvSpPr>
          <p:cNvPr id="35844" name="Rectangle 3"/>
          <p:cNvSpPr>
            <a:spLocks noGrp="1" noChangeArrowheads="1"/>
          </p:cNvSpPr>
          <p:nvPr>
            <p:ph type="body" idx="1"/>
          </p:nvPr>
        </p:nvSpPr>
        <p:spPr>
          <a:xfrm>
            <a:off x="534591" y="5087414"/>
            <a:ext cx="9622632" cy="1391190"/>
          </a:xfrm>
        </p:spPr>
        <p:txBody>
          <a:bodyPr>
            <a:normAutofit lnSpcReduction="10000"/>
          </a:bodyPr>
          <a:lstStyle/>
          <a:p>
            <a:pPr eaLnBrk="1" hangingPunct="1"/>
            <a:r>
              <a:rPr lang="en-US" dirty="0" smtClean="0"/>
              <a:t>Reflections + refractions on </a:t>
            </a:r>
            <a:br>
              <a:rPr lang="en-US" dirty="0" smtClean="0"/>
            </a:br>
            <a:r>
              <a:rPr lang="en-US" dirty="0" smtClean="0"/>
              <a:t>water surface</a:t>
            </a:r>
            <a:endParaRPr lang="cs-CZ" dirty="0" smtClean="0"/>
          </a:p>
          <a:p>
            <a:pPr eaLnBrk="1" hangingPunct="1"/>
            <a:r>
              <a:rPr lang="en-US" dirty="0" smtClean="0"/>
              <a:t>Caustics at the bottom</a:t>
            </a:r>
          </a:p>
        </p:txBody>
      </p:sp>
      <p:pic>
        <p:nvPicPr>
          <p:cNvPr id="35845" name="Picture 14" descr="Seminar_Img1"/>
          <p:cNvPicPr>
            <a:picLocks noChangeAspect="1" noChangeArrowheads="1"/>
          </p:cNvPicPr>
          <p:nvPr/>
        </p:nvPicPr>
        <p:blipFill>
          <a:blip r:embed="rId2" cstate="print"/>
          <a:srcRect/>
          <a:stretch>
            <a:fillRect/>
          </a:stretch>
        </p:blipFill>
        <p:spPr bwMode="auto">
          <a:xfrm>
            <a:off x="547586" y="1721353"/>
            <a:ext cx="9819391" cy="3090367"/>
          </a:xfrm>
          <a:prstGeom prst="rect">
            <a:avLst/>
          </a:prstGeom>
          <a:noFill/>
          <a:ln w="9525">
            <a:noFill/>
            <a:miter lim="800000"/>
            <a:headEnd/>
            <a:tailEnd/>
          </a:ln>
        </p:spPr>
      </p:pic>
      <p:pic>
        <p:nvPicPr>
          <p:cNvPr id="35846" name="Picture 15" descr="pool%20water"/>
          <p:cNvPicPr>
            <a:picLocks noChangeAspect="1" noChangeArrowheads="1"/>
          </p:cNvPicPr>
          <p:nvPr/>
        </p:nvPicPr>
        <p:blipFill>
          <a:blip r:embed="rId3" cstate="print"/>
          <a:srcRect/>
          <a:stretch>
            <a:fillRect/>
          </a:stretch>
        </p:blipFill>
        <p:spPr bwMode="auto">
          <a:xfrm>
            <a:off x="5936185" y="4929428"/>
            <a:ext cx="4376961" cy="170792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03291351"/>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dirty="0" smtClean="0"/>
              <a:t>Caustics under water surface</a:t>
            </a:r>
            <a:endParaRPr lang="cs-CZ" dirty="0" smtClean="0"/>
          </a:p>
        </p:txBody>
      </p:sp>
      <p:sp>
        <p:nvSpPr>
          <p:cNvPr id="36868" name="Freeform 4"/>
          <p:cNvSpPr>
            <a:spLocks/>
          </p:cNvSpPr>
          <p:nvPr/>
        </p:nvSpPr>
        <p:spPr bwMode="auto">
          <a:xfrm>
            <a:off x="1304921" y="3122929"/>
            <a:ext cx="8419803" cy="1058704"/>
          </a:xfrm>
          <a:custGeom>
            <a:avLst/>
            <a:gdLst>
              <a:gd name="T0" fmla="*/ 0 w 4536"/>
              <a:gd name="T1" fmla="*/ 333 h 605"/>
              <a:gd name="T2" fmla="*/ 590 w 4536"/>
              <a:gd name="T3" fmla="*/ 605 h 605"/>
              <a:gd name="T4" fmla="*/ 1043 w 4536"/>
              <a:gd name="T5" fmla="*/ 333 h 605"/>
              <a:gd name="T6" fmla="*/ 1043 w 4536"/>
              <a:gd name="T7" fmla="*/ 151 h 605"/>
              <a:gd name="T8" fmla="*/ 1633 w 4536"/>
              <a:gd name="T9" fmla="*/ 469 h 605"/>
              <a:gd name="T10" fmla="*/ 2041 w 4536"/>
              <a:gd name="T11" fmla="*/ 469 h 605"/>
              <a:gd name="T12" fmla="*/ 2223 w 4536"/>
              <a:gd name="T13" fmla="*/ 151 h 605"/>
              <a:gd name="T14" fmla="*/ 2177 w 4536"/>
              <a:gd name="T15" fmla="*/ 106 h 605"/>
              <a:gd name="T16" fmla="*/ 2540 w 4536"/>
              <a:gd name="T17" fmla="*/ 151 h 605"/>
              <a:gd name="T18" fmla="*/ 3175 w 4536"/>
              <a:gd name="T19" fmla="*/ 469 h 605"/>
              <a:gd name="T20" fmla="*/ 3674 w 4536"/>
              <a:gd name="T21" fmla="*/ 197 h 605"/>
              <a:gd name="T22" fmla="*/ 3765 w 4536"/>
              <a:gd name="T23" fmla="*/ 61 h 605"/>
              <a:gd name="T24" fmla="*/ 4536 w 4536"/>
              <a:gd name="T25" fmla="*/ 560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6"/>
              <a:gd name="T40" fmla="*/ 0 h 605"/>
              <a:gd name="T41" fmla="*/ 4536 w 4536"/>
              <a:gd name="T42" fmla="*/ 605 h 6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6" h="605">
                <a:moveTo>
                  <a:pt x="0" y="333"/>
                </a:moveTo>
                <a:cubicBezTo>
                  <a:pt x="208" y="469"/>
                  <a:pt x="416" y="605"/>
                  <a:pt x="590" y="605"/>
                </a:cubicBezTo>
                <a:cubicBezTo>
                  <a:pt x="764" y="605"/>
                  <a:pt x="968" y="409"/>
                  <a:pt x="1043" y="333"/>
                </a:cubicBezTo>
                <a:cubicBezTo>
                  <a:pt x="1118" y="257"/>
                  <a:pt x="945" y="128"/>
                  <a:pt x="1043" y="151"/>
                </a:cubicBezTo>
                <a:cubicBezTo>
                  <a:pt x="1141" y="174"/>
                  <a:pt x="1467" y="416"/>
                  <a:pt x="1633" y="469"/>
                </a:cubicBezTo>
                <a:cubicBezTo>
                  <a:pt x="1799" y="522"/>
                  <a:pt x="1943" y="522"/>
                  <a:pt x="2041" y="469"/>
                </a:cubicBezTo>
                <a:cubicBezTo>
                  <a:pt x="2139" y="416"/>
                  <a:pt x="2200" y="211"/>
                  <a:pt x="2223" y="151"/>
                </a:cubicBezTo>
                <a:cubicBezTo>
                  <a:pt x="2246" y="91"/>
                  <a:pt x="2124" y="106"/>
                  <a:pt x="2177" y="106"/>
                </a:cubicBezTo>
                <a:cubicBezTo>
                  <a:pt x="2230" y="106"/>
                  <a:pt x="2374" y="91"/>
                  <a:pt x="2540" y="151"/>
                </a:cubicBezTo>
                <a:cubicBezTo>
                  <a:pt x="2706" y="211"/>
                  <a:pt x="2986" y="461"/>
                  <a:pt x="3175" y="469"/>
                </a:cubicBezTo>
                <a:cubicBezTo>
                  <a:pt x="3364" y="477"/>
                  <a:pt x="3576" y="265"/>
                  <a:pt x="3674" y="197"/>
                </a:cubicBezTo>
                <a:cubicBezTo>
                  <a:pt x="3772" y="129"/>
                  <a:pt x="3621" y="0"/>
                  <a:pt x="3765" y="61"/>
                </a:cubicBezTo>
                <a:cubicBezTo>
                  <a:pt x="3909" y="122"/>
                  <a:pt x="4408" y="477"/>
                  <a:pt x="4536" y="560"/>
                </a:cubicBezTo>
              </a:path>
            </a:pathLst>
          </a:custGeom>
          <a:noFill/>
          <a:ln w="9525">
            <a:solidFill>
              <a:srgbClr val="6699FF"/>
            </a:solidFill>
            <a:round/>
            <a:headEnd/>
            <a:tailEnd/>
          </a:ln>
        </p:spPr>
        <p:txBody>
          <a:bodyPr lIns="104274" tIns="52138" rIns="104274" bIns="52138"/>
          <a:lstStyle/>
          <a:p>
            <a:endParaRPr lang="en-US"/>
          </a:p>
        </p:txBody>
      </p:sp>
      <p:sp>
        <p:nvSpPr>
          <p:cNvPr id="36869" name="Line 5"/>
          <p:cNvSpPr>
            <a:spLocks noChangeShapeType="1"/>
          </p:cNvSpPr>
          <p:nvPr/>
        </p:nvSpPr>
        <p:spPr bwMode="auto">
          <a:xfrm>
            <a:off x="1136005" y="5345332"/>
            <a:ext cx="8755779" cy="0"/>
          </a:xfrm>
          <a:prstGeom prst="line">
            <a:avLst/>
          </a:prstGeom>
          <a:noFill/>
          <a:ln w="28575">
            <a:solidFill>
              <a:schemeClr val="tx1"/>
            </a:solidFill>
            <a:round/>
            <a:headEnd/>
            <a:tailEnd/>
          </a:ln>
        </p:spPr>
        <p:txBody>
          <a:bodyPr lIns="104274" tIns="52138" rIns="104274" bIns="52138"/>
          <a:lstStyle/>
          <a:p>
            <a:endParaRPr lang="en-US"/>
          </a:p>
        </p:txBody>
      </p:sp>
      <p:sp>
        <p:nvSpPr>
          <p:cNvPr id="36870" name="AutoShape 6"/>
          <p:cNvSpPr>
            <a:spLocks noChangeArrowheads="1"/>
          </p:cNvSpPr>
          <p:nvPr/>
        </p:nvSpPr>
        <p:spPr bwMode="auto">
          <a:xfrm rot="-2694385">
            <a:off x="7872219" y="1217260"/>
            <a:ext cx="926252" cy="635223"/>
          </a:xfrm>
          <a:prstGeom prst="leftArrow">
            <a:avLst>
              <a:gd name="adj1" fmla="val 50000"/>
              <a:gd name="adj2" fmla="val 34366"/>
            </a:avLst>
          </a:prstGeom>
          <a:solidFill>
            <a:srgbClr val="6699FF"/>
          </a:solidFill>
          <a:ln w="9525">
            <a:solidFill>
              <a:schemeClr val="tx1"/>
            </a:solidFill>
            <a:miter lim="800000"/>
            <a:headEnd/>
            <a:tailEnd/>
          </a:ln>
        </p:spPr>
        <p:txBody>
          <a:bodyPr wrap="none" lIns="104274" tIns="52138" rIns="104274" bIns="52138" anchor="ctr"/>
          <a:lstStyle/>
          <a:p>
            <a:endParaRPr lang="en-US"/>
          </a:p>
        </p:txBody>
      </p:sp>
      <p:sp>
        <p:nvSpPr>
          <p:cNvPr id="36871" name="Line 7"/>
          <p:cNvSpPr>
            <a:spLocks noChangeShapeType="1"/>
          </p:cNvSpPr>
          <p:nvPr/>
        </p:nvSpPr>
        <p:spPr bwMode="auto">
          <a:xfrm flipH="1">
            <a:off x="6103245" y="1693240"/>
            <a:ext cx="1852505" cy="1746425"/>
          </a:xfrm>
          <a:prstGeom prst="line">
            <a:avLst/>
          </a:prstGeom>
          <a:noFill/>
          <a:ln w="9525">
            <a:solidFill>
              <a:schemeClr val="tx1"/>
            </a:solidFill>
            <a:round/>
            <a:headEnd/>
            <a:tailEnd/>
          </a:ln>
        </p:spPr>
        <p:txBody>
          <a:bodyPr lIns="104274" tIns="52138" rIns="104274" bIns="52138"/>
          <a:lstStyle/>
          <a:p>
            <a:endParaRPr lang="en-US"/>
          </a:p>
        </p:txBody>
      </p:sp>
      <p:sp>
        <p:nvSpPr>
          <p:cNvPr id="36872" name="Line 8"/>
          <p:cNvSpPr>
            <a:spLocks noChangeShapeType="1"/>
          </p:cNvSpPr>
          <p:nvPr/>
        </p:nvSpPr>
        <p:spPr bwMode="auto">
          <a:xfrm flipH="1">
            <a:off x="6524607" y="1852483"/>
            <a:ext cx="1516529" cy="1825171"/>
          </a:xfrm>
          <a:prstGeom prst="line">
            <a:avLst/>
          </a:prstGeom>
          <a:noFill/>
          <a:ln w="9525">
            <a:solidFill>
              <a:schemeClr val="tx1"/>
            </a:solidFill>
            <a:round/>
            <a:headEnd/>
            <a:tailEnd/>
          </a:ln>
        </p:spPr>
        <p:txBody>
          <a:bodyPr lIns="104274" tIns="52138" rIns="104274" bIns="52138"/>
          <a:lstStyle/>
          <a:p>
            <a:endParaRPr lang="en-US"/>
          </a:p>
        </p:txBody>
      </p:sp>
      <p:sp>
        <p:nvSpPr>
          <p:cNvPr id="36873" name="Line 9"/>
          <p:cNvSpPr>
            <a:spLocks noChangeShapeType="1"/>
          </p:cNvSpPr>
          <p:nvPr/>
        </p:nvSpPr>
        <p:spPr bwMode="auto">
          <a:xfrm flipH="1">
            <a:off x="6860582" y="1852483"/>
            <a:ext cx="1347614" cy="1984415"/>
          </a:xfrm>
          <a:prstGeom prst="line">
            <a:avLst/>
          </a:prstGeom>
          <a:noFill/>
          <a:ln w="9525">
            <a:solidFill>
              <a:schemeClr val="tx1"/>
            </a:solidFill>
            <a:round/>
            <a:headEnd/>
            <a:tailEnd/>
          </a:ln>
        </p:spPr>
        <p:txBody>
          <a:bodyPr lIns="104274" tIns="52138" rIns="104274" bIns="52138"/>
          <a:lstStyle/>
          <a:p>
            <a:endParaRPr lang="en-US"/>
          </a:p>
        </p:txBody>
      </p:sp>
      <p:sp>
        <p:nvSpPr>
          <p:cNvPr id="36874" name="Line 10"/>
          <p:cNvSpPr>
            <a:spLocks noChangeShapeType="1"/>
          </p:cNvSpPr>
          <p:nvPr/>
        </p:nvSpPr>
        <p:spPr bwMode="auto">
          <a:xfrm flipH="1">
            <a:off x="5681884" y="1533997"/>
            <a:ext cx="2273866" cy="1826921"/>
          </a:xfrm>
          <a:prstGeom prst="line">
            <a:avLst/>
          </a:prstGeom>
          <a:noFill/>
          <a:ln w="9525">
            <a:solidFill>
              <a:schemeClr val="tx1"/>
            </a:solidFill>
            <a:round/>
            <a:headEnd/>
            <a:tailEnd/>
          </a:ln>
        </p:spPr>
        <p:txBody>
          <a:bodyPr lIns="104274" tIns="52138" rIns="104274" bIns="52138"/>
          <a:lstStyle/>
          <a:p>
            <a:endParaRPr lang="en-US"/>
          </a:p>
        </p:txBody>
      </p:sp>
      <p:sp>
        <p:nvSpPr>
          <p:cNvPr id="183307" name="Line 11"/>
          <p:cNvSpPr>
            <a:spLocks noChangeShapeType="1"/>
          </p:cNvSpPr>
          <p:nvPr/>
        </p:nvSpPr>
        <p:spPr bwMode="auto">
          <a:xfrm flipH="1">
            <a:off x="5262379" y="3360919"/>
            <a:ext cx="419505" cy="1984415"/>
          </a:xfrm>
          <a:prstGeom prst="line">
            <a:avLst/>
          </a:prstGeom>
          <a:noFill/>
          <a:ln w="9525">
            <a:solidFill>
              <a:srgbClr val="FF0101"/>
            </a:solidFill>
            <a:round/>
            <a:headEnd/>
            <a:tailEnd/>
          </a:ln>
        </p:spPr>
        <p:txBody>
          <a:bodyPr lIns="104274" tIns="52138" rIns="104274" bIns="52138"/>
          <a:lstStyle/>
          <a:p>
            <a:endParaRPr lang="en-US"/>
          </a:p>
        </p:txBody>
      </p:sp>
      <p:sp>
        <p:nvSpPr>
          <p:cNvPr id="183308" name="Line 12"/>
          <p:cNvSpPr>
            <a:spLocks noChangeShapeType="1"/>
          </p:cNvSpPr>
          <p:nvPr/>
        </p:nvSpPr>
        <p:spPr bwMode="auto">
          <a:xfrm flipH="1">
            <a:off x="5345906" y="3439663"/>
            <a:ext cx="757337" cy="1905669"/>
          </a:xfrm>
          <a:prstGeom prst="line">
            <a:avLst/>
          </a:prstGeom>
          <a:noFill/>
          <a:ln w="9525">
            <a:solidFill>
              <a:srgbClr val="FF0101"/>
            </a:solidFill>
            <a:round/>
            <a:headEnd/>
            <a:tailEnd/>
          </a:ln>
        </p:spPr>
        <p:txBody>
          <a:bodyPr lIns="104274" tIns="52138" rIns="104274" bIns="52138"/>
          <a:lstStyle/>
          <a:p>
            <a:endParaRPr lang="en-US"/>
          </a:p>
        </p:txBody>
      </p:sp>
      <p:sp>
        <p:nvSpPr>
          <p:cNvPr id="183309" name="Line 13"/>
          <p:cNvSpPr>
            <a:spLocks noChangeShapeType="1"/>
          </p:cNvSpPr>
          <p:nvPr/>
        </p:nvSpPr>
        <p:spPr bwMode="auto">
          <a:xfrm flipH="1">
            <a:off x="5345908" y="3677654"/>
            <a:ext cx="1178699" cy="1667679"/>
          </a:xfrm>
          <a:prstGeom prst="line">
            <a:avLst/>
          </a:prstGeom>
          <a:noFill/>
          <a:ln w="9525">
            <a:solidFill>
              <a:srgbClr val="FF0101"/>
            </a:solidFill>
            <a:round/>
            <a:headEnd/>
            <a:tailEnd/>
          </a:ln>
        </p:spPr>
        <p:txBody>
          <a:bodyPr lIns="104274" tIns="52138" rIns="104274" bIns="52138"/>
          <a:lstStyle/>
          <a:p>
            <a:endParaRPr lang="en-US"/>
          </a:p>
        </p:txBody>
      </p:sp>
      <p:sp>
        <p:nvSpPr>
          <p:cNvPr id="183310" name="Line 14"/>
          <p:cNvSpPr>
            <a:spLocks noChangeShapeType="1"/>
          </p:cNvSpPr>
          <p:nvPr/>
        </p:nvSpPr>
        <p:spPr bwMode="auto">
          <a:xfrm flipH="1">
            <a:off x="5767270" y="3836898"/>
            <a:ext cx="1093312" cy="1508435"/>
          </a:xfrm>
          <a:prstGeom prst="line">
            <a:avLst/>
          </a:prstGeom>
          <a:noFill/>
          <a:ln w="9525">
            <a:solidFill>
              <a:srgbClr val="FF0101"/>
            </a:solidFill>
            <a:round/>
            <a:headEnd/>
            <a:tailEnd/>
          </a:ln>
        </p:spPr>
        <p:txBody>
          <a:bodyPr lIns="104274" tIns="52138" rIns="104274" bIns="52138"/>
          <a:lstStyle/>
          <a:p>
            <a:endParaRPr lang="en-US"/>
          </a:p>
        </p:txBody>
      </p:sp>
      <p:sp>
        <p:nvSpPr>
          <p:cNvPr id="36879" name="Line 15"/>
          <p:cNvSpPr>
            <a:spLocks noChangeShapeType="1"/>
          </p:cNvSpPr>
          <p:nvPr/>
        </p:nvSpPr>
        <p:spPr bwMode="auto">
          <a:xfrm flipH="1">
            <a:off x="7198412" y="1931228"/>
            <a:ext cx="1095168" cy="2064911"/>
          </a:xfrm>
          <a:prstGeom prst="line">
            <a:avLst/>
          </a:prstGeom>
          <a:noFill/>
          <a:ln w="9525">
            <a:solidFill>
              <a:schemeClr val="tx1"/>
            </a:solidFill>
            <a:round/>
            <a:headEnd/>
            <a:tailEnd/>
          </a:ln>
        </p:spPr>
        <p:txBody>
          <a:bodyPr lIns="104274" tIns="52138" rIns="104274" bIns="52138"/>
          <a:lstStyle/>
          <a:p>
            <a:endParaRPr lang="en-US"/>
          </a:p>
        </p:txBody>
      </p:sp>
      <p:sp>
        <p:nvSpPr>
          <p:cNvPr id="183312" name="Line 16"/>
          <p:cNvSpPr>
            <a:spLocks noChangeShapeType="1"/>
          </p:cNvSpPr>
          <p:nvPr/>
        </p:nvSpPr>
        <p:spPr bwMode="auto">
          <a:xfrm flipH="1">
            <a:off x="7029496" y="3996141"/>
            <a:ext cx="168915" cy="1349193"/>
          </a:xfrm>
          <a:prstGeom prst="line">
            <a:avLst/>
          </a:prstGeom>
          <a:noFill/>
          <a:ln w="9525">
            <a:solidFill>
              <a:srgbClr val="FF0101"/>
            </a:solidFill>
            <a:round/>
            <a:headEnd/>
            <a:tailEnd/>
          </a:ln>
        </p:spPr>
        <p:txBody>
          <a:bodyPr lIns="104274" tIns="52138" rIns="104274" bIns="52138"/>
          <a:lstStyle/>
          <a:p>
            <a:endParaRPr lang="en-US"/>
          </a:p>
        </p:txBody>
      </p:sp>
      <p:sp>
        <p:nvSpPr>
          <p:cNvPr id="183313" name="Oval 17"/>
          <p:cNvSpPr>
            <a:spLocks noChangeArrowheads="1"/>
          </p:cNvSpPr>
          <p:nvPr/>
        </p:nvSpPr>
        <p:spPr bwMode="auto">
          <a:xfrm>
            <a:off x="4924546" y="4869352"/>
            <a:ext cx="1095168" cy="873212"/>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4" name="Oval 18"/>
          <p:cNvSpPr>
            <a:spLocks noChangeArrowheads="1"/>
          </p:cNvSpPr>
          <p:nvPr/>
        </p:nvSpPr>
        <p:spPr bwMode="auto">
          <a:xfrm>
            <a:off x="6441075" y="4948100"/>
            <a:ext cx="1009782" cy="817215"/>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5" name="Line 19"/>
          <p:cNvSpPr>
            <a:spLocks noChangeShapeType="1"/>
          </p:cNvSpPr>
          <p:nvPr/>
        </p:nvSpPr>
        <p:spPr bwMode="auto">
          <a:xfrm flipV="1">
            <a:off x="4335546" y="5345333"/>
            <a:ext cx="1179279" cy="791709"/>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6" name="Text Box 20"/>
          <p:cNvSpPr txBox="1">
            <a:spLocks noChangeArrowheads="1"/>
          </p:cNvSpPr>
          <p:nvPr/>
        </p:nvSpPr>
        <p:spPr bwMode="auto">
          <a:xfrm>
            <a:off x="546687" y="5607902"/>
            <a:ext cx="4041449" cy="874736"/>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High </a:t>
            </a:r>
            <a:r>
              <a:rPr lang="cs-CZ" sz="2500" dirty="0"/>
              <a:t>„</a:t>
            </a:r>
            <a:r>
              <a:rPr lang="en-US" sz="2500" dirty="0"/>
              <a:t>concentration</a:t>
            </a:r>
            <a:r>
              <a:rPr lang="cs-CZ" sz="2500" dirty="0"/>
              <a:t>“</a:t>
            </a:r>
            <a:r>
              <a:rPr lang="en-US" sz="2500" dirty="0"/>
              <a:t> of photons – high light intensity</a:t>
            </a:r>
          </a:p>
        </p:txBody>
      </p:sp>
      <p:sp>
        <p:nvSpPr>
          <p:cNvPr id="183317" name="Line 21"/>
          <p:cNvSpPr>
            <a:spLocks noChangeShapeType="1"/>
          </p:cNvSpPr>
          <p:nvPr/>
        </p:nvSpPr>
        <p:spPr bwMode="auto">
          <a:xfrm flipH="1" flipV="1">
            <a:off x="6945968" y="5345332"/>
            <a:ext cx="168916" cy="635222"/>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8" name="Text Box 22"/>
          <p:cNvSpPr txBox="1">
            <a:spLocks noChangeArrowheads="1"/>
          </p:cNvSpPr>
          <p:nvPr/>
        </p:nvSpPr>
        <p:spPr bwMode="auto">
          <a:xfrm>
            <a:off x="7088065" y="5981096"/>
            <a:ext cx="3409871" cy="490027"/>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Low intensity</a:t>
            </a:r>
          </a:p>
        </p:txBody>
      </p:sp>
    </p:spTree>
    <p:extLst>
      <p:ext uri="{BB962C8B-B14F-4D97-AF65-F5344CB8AC3E}">
        <p14:creationId xmlns:p14="http://schemas.microsoft.com/office/powerpoint/2010/main" val="3700859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310"/>
                                        </p:tgtEl>
                                        <p:attrNameLst>
                                          <p:attrName>style.visibility</p:attrName>
                                        </p:attrNameLst>
                                      </p:cBhvr>
                                      <p:to>
                                        <p:strVal val="visible"/>
                                      </p:to>
                                    </p:set>
                                    <p:animEffect transition="in" filter="fade">
                                      <p:cBhvr>
                                        <p:cTn id="7" dur="2000"/>
                                        <p:tgtEl>
                                          <p:spTgt spid="183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309"/>
                                        </p:tgtEl>
                                        <p:attrNameLst>
                                          <p:attrName>style.visibility</p:attrName>
                                        </p:attrNameLst>
                                      </p:cBhvr>
                                      <p:to>
                                        <p:strVal val="visible"/>
                                      </p:to>
                                    </p:set>
                                    <p:animEffect transition="in" filter="fade">
                                      <p:cBhvr>
                                        <p:cTn id="10" dur="2000"/>
                                        <p:tgtEl>
                                          <p:spTgt spid="183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308"/>
                                        </p:tgtEl>
                                        <p:attrNameLst>
                                          <p:attrName>style.visibility</p:attrName>
                                        </p:attrNameLst>
                                      </p:cBhvr>
                                      <p:to>
                                        <p:strVal val="visible"/>
                                      </p:to>
                                    </p:set>
                                    <p:animEffect transition="in" filter="fade">
                                      <p:cBhvr>
                                        <p:cTn id="13" dur="2000"/>
                                        <p:tgtEl>
                                          <p:spTgt spid="183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307"/>
                                        </p:tgtEl>
                                        <p:attrNameLst>
                                          <p:attrName>style.visibility</p:attrName>
                                        </p:attrNameLst>
                                      </p:cBhvr>
                                      <p:to>
                                        <p:strVal val="visible"/>
                                      </p:to>
                                    </p:set>
                                    <p:animEffect transition="in" filter="fade">
                                      <p:cBhvr>
                                        <p:cTn id="16" dur="2000"/>
                                        <p:tgtEl>
                                          <p:spTgt spid="1833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3312"/>
                                        </p:tgtEl>
                                        <p:attrNameLst>
                                          <p:attrName>style.visibility</p:attrName>
                                        </p:attrNameLst>
                                      </p:cBhvr>
                                      <p:to>
                                        <p:strVal val="visible"/>
                                      </p:to>
                                    </p:set>
                                    <p:animEffect transition="in" filter="fade">
                                      <p:cBhvr>
                                        <p:cTn id="19" dur="2000"/>
                                        <p:tgtEl>
                                          <p:spTgt spid="183312"/>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183313"/>
                                        </p:tgtEl>
                                        <p:attrNameLst>
                                          <p:attrName>style.visibility</p:attrName>
                                        </p:attrNameLst>
                                      </p:cBhvr>
                                      <p:to>
                                        <p:strVal val="visible"/>
                                      </p:to>
                                    </p:set>
                                    <p:anim calcmode="lin" valueType="num">
                                      <p:cBhvr>
                                        <p:cTn id="23" dur="500" fill="hold"/>
                                        <p:tgtEl>
                                          <p:spTgt spid="183313"/>
                                        </p:tgtEl>
                                        <p:attrNameLst>
                                          <p:attrName>ppt_w</p:attrName>
                                        </p:attrNameLst>
                                      </p:cBhvr>
                                      <p:tavLst>
                                        <p:tav tm="0">
                                          <p:val>
                                            <p:fltVal val="0"/>
                                          </p:val>
                                        </p:tav>
                                        <p:tav tm="100000">
                                          <p:val>
                                            <p:strVal val="#ppt_w"/>
                                          </p:val>
                                        </p:tav>
                                      </p:tavLst>
                                    </p:anim>
                                    <p:anim calcmode="lin" valueType="num">
                                      <p:cBhvr>
                                        <p:cTn id="24" dur="500" fill="hold"/>
                                        <p:tgtEl>
                                          <p:spTgt spid="1833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3314"/>
                                        </p:tgtEl>
                                        <p:attrNameLst>
                                          <p:attrName>style.visibility</p:attrName>
                                        </p:attrNameLst>
                                      </p:cBhvr>
                                      <p:to>
                                        <p:strVal val="visible"/>
                                      </p:to>
                                    </p:set>
                                    <p:anim calcmode="lin" valueType="num">
                                      <p:cBhvr>
                                        <p:cTn id="27" dur="500" fill="hold"/>
                                        <p:tgtEl>
                                          <p:spTgt spid="183314"/>
                                        </p:tgtEl>
                                        <p:attrNameLst>
                                          <p:attrName>ppt_w</p:attrName>
                                        </p:attrNameLst>
                                      </p:cBhvr>
                                      <p:tavLst>
                                        <p:tav tm="0">
                                          <p:val>
                                            <p:fltVal val="0"/>
                                          </p:val>
                                        </p:tav>
                                        <p:tav tm="100000">
                                          <p:val>
                                            <p:strVal val="#ppt_w"/>
                                          </p:val>
                                        </p:tav>
                                      </p:tavLst>
                                    </p:anim>
                                    <p:anim calcmode="lin" valueType="num">
                                      <p:cBhvr>
                                        <p:cTn id="28" dur="500" fill="hold"/>
                                        <p:tgtEl>
                                          <p:spTgt spid="18331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3315"/>
                                        </p:tgtEl>
                                        <p:attrNameLst>
                                          <p:attrName>style.visibility</p:attrName>
                                        </p:attrNameLst>
                                      </p:cBhvr>
                                      <p:to>
                                        <p:strVal val="visible"/>
                                      </p:to>
                                    </p:set>
                                    <p:animEffect transition="in" filter="fade">
                                      <p:cBhvr>
                                        <p:cTn id="32" dur="2000"/>
                                        <p:tgtEl>
                                          <p:spTgt spid="1833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3317"/>
                                        </p:tgtEl>
                                        <p:attrNameLst>
                                          <p:attrName>style.visibility</p:attrName>
                                        </p:attrNameLst>
                                      </p:cBhvr>
                                      <p:to>
                                        <p:strVal val="visible"/>
                                      </p:to>
                                    </p:set>
                                    <p:animEffect transition="in" filter="fade">
                                      <p:cBhvr>
                                        <p:cTn id="35" dur="2000"/>
                                        <p:tgtEl>
                                          <p:spTgt spid="1833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3318"/>
                                        </p:tgtEl>
                                        <p:attrNameLst>
                                          <p:attrName>style.visibility</p:attrName>
                                        </p:attrNameLst>
                                      </p:cBhvr>
                                      <p:to>
                                        <p:strVal val="visible"/>
                                      </p:to>
                                    </p:set>
                                    <p:animEffect transition="in" filter="fade">
                                      <p:cBhvr>
                                        <p:cTn id="38" dur="2000"/>
                                        <p:tgtEl>
                                          <p:spTgt spid="1833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3316"/>
                                        </p:tgtEl>
                                        <p:attrNameLst>
                                          <p:attrName>style.visibility</p:attrName>
                                        </p:attrNameLst>
                                      </p:cBhvr>
                                      <p:to>
                                        <p:strVal val="visible"/>
                                      </p:to>
                                    </p:set>
                                    <p:animEffect transition="in" filter="fade">
                                      <p:cBhvr>
                                        <p:cTn id="41" dur="2000"/>
                                        <p:tgtEl>
                                          <p:spTgt spid="18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08" grpId="0" animBg="1"/>
      <p:bldP spid="183309" grpId="0" animBg="1"/>
      <p:bldP spid="183310" grpId="0" animBg="1"/>
      <p:bldP spid="183312" grpId="0" animBg="1"/>
      <p:bldP spid="183313" grpId="0" animBg="1"/>
      <p:bldP spid="183314" grpId="0" animBg="1"/>
      <p:bldP spid="183315" grpId="0" animBg="1"/>
      <p:bldP spid="183316" grpId="0"/>
      <p:bldP spid="183317" grpId="0" animBg="1"/>
      <p:bldP spid="1833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smtClean="0"/>
              <a:t>Realistic image synthesis</a:t>
            </a:r>
            <a:r>
              <a:rPr lang="cs-CZ" dirty="0" smtClean="0"/>
              <a:t>: </a:t>
            </a:r>
            <a:r>
              <a:rPr lang="en-US" dirty="0" smtClean="0"/>
              <a:t>Ingredients</a:t>
            </a:r>
          </a:p>
        </p:txBody>
      </p:sp>
      <p:sp>
        <p:nvSpPr>
          <p:cNvPr id="38916" name="Rectangle 3"/>
          <p:cNvSpPr>
            <a:spLocks noGrp="1" noChangeArrowheads="1"/>
          </p:cNvSpPr>
          <p:nvPr>
            <p:ph type="body" idx="1"/>
          </p:nvPr>
        </p:nvSpPr>
        <p:spPr/>
        <p:txBody>
          <a:bodyPr/>
          <a:lstStyle/>
          <a:p>
            <a:pPr eaLnBrk="1" hangingPunct="1"/>
            <a:r>
              <a:rPr lang="en-US" dirty="0" smtClean="0"/>
              <a:t>Describe the “amount of light” in space</a:t>
            </a:r>
            <a:r>
              <a:rPr lang="cs-CZ" dirty="0" smtClean="0"/>
              <a:t> – </a:t>
            </a:r>
            <a:r>
              <a:rPr lang="en-US" b="1" dirty="0" smtClean="0"/>
              <a:t>radiometry</a:t>
            </a:r>
            <a:endParaRPr lang="cs-CZ" b="1" dirty="0" smtClean="0"/>
          </a:p>
          <a:p>
            <a:pPr eaLnBrk="1" hangingPunct="1"/>
            <a:r>
              <a:rPr lang="en-US" dirty="0" smtClean="0"/>
              <a:t>Describe light interaction with surfaces</a:t>
            </a:r>
            <a:r>
              <a:rPr lang="cs-CZ" dirty="0" smtClean="0"/>
              <a:t> – </a:t>
            </a:r>
            <a:r>
              <a:rPr lang="cs-CZ" b="1" dirty="0" smtClean="0"/>
              <a:t>BRDF</a:t>
            </a:r>
          </a:p>
          <a:p>
            <a:pPr eaLnBrk="1" hangingPunct="1"/>
            <a:r>
              <a:rPr lang="en-US" dirty="0" smtClean="0"/>
              <a:t>Describe equilibrium light distribution – </a:t>
            </a:r>
            <a:r>
              <a:rPr lang="en-US" b="1" dirty="0" smtClean="0"/>
              <a:t>rendering</a:t>
            </a:r>
            <a:r>
              <a:rPr lang="cs-CZ" b="1" dirty="0" smtClean="0"/>
              <a:t> </a:t>
            </a:r>
            <a:r>
              <a:rPr lang="en-US" b="1" dirty="0" smtClean="0"/>
              <a:t>equation (RE)</a:t>
            </a:r>
            <a:endParaRPr lang="cs-CZ" b="1" dirty="0" smtClean="0"/>
          </a:p>
          <a:p>
            <a:pPr eaLnBrk="1" hangingPunct="1"/>
            <a:r>
              <a:rPr lang="en-US" dirty="0" smtClean="0"/>
              <a:t>Image rendering = </a:t>
            </a:r>
            <a:r>
              <a:rPr lang="en-US" b="1" dirty="0" smtClean="0"/>
              <a:t>numerical solution of the RE</a:t>
            </a:r>
          </a:p>
          <a:p>
            <a:pPr lvl="1" eaLnBrk="1" hangingPunct="1"/>
            <a:r>
              <a:rPr lang="en-US" dirty="0" smtClean="0"/>
              <a:t>Find the light distribution in a given scene that fulfils</a:t>
            </a:r>
            <a:endParaRPr lang="cs-CZ" dirty="0" smtClean="0"/>
          </a:p>
          <a:p>
            <a:pPr lvl="2" eaLnBrk="1" hangingPunct="1"/>
            <a:r>
              <a:rPr lang="en-US" dirty="0" smtClean="0"/>
              <a:t>The rendering equation</a:t>
            </a:r>
            <a:endParaRPr lang="cs-CZ" dirty="0" smtClean="0"/>
          </a:p>
          <a:p>
            <a:pPr lvl="2" eaLnBrk="1" hangingPunct="1"/>
            <a:r>
              <a:rPr lang="en-US" dirty="0" smtClean="0"/>
              <a:t>The </a:t>
            </a:r>
            <a:r>
              <a:rPr lang="cs-CZ" dirty="0" smtClean="0"/>
              <a:t>„</a:t>
            </a:r>
            <a:r>
              <a:rPr lang="en-US" dirty="0" smtClean="0"/>
              <a:t>boundary conditions</a:t>
            </a:r>
            <a:r>
              <a:rPr lang="cs-CZ" dirty="0" smtClean="0"/>
              <a:t> “ = </a:t>
            </a:r>
            <a:r>
              <a:rPr lang="en-US" dirty="0" smtClean="0"/>
              <a:t>i.e. the scene model</a:t>
            </a:r>
            <a:endParaRPr lang="cs-CZ" dirty="0" smtClean="0"/>
          </a:p>
          <a:p>
            <a:pPr lvl="1" eaLnBrk="1" hangingPunct="1"/>
            <a:r>
              <a:rPr lang="en-US" dirty="0" smtClean="0"/>
              <a:t>Methods</a:t>
            </a:r>
          </a:p>
          <a:p>
            <a:pPr lvl="2" eaLnBrk="1" hangingPunct="1"/>
            <a:r>
              <a:rPr lang="en-US" dirty="0" smtClean="0"/>
              <a:t>Finite elements </a:t>
            </a:r>
            <a:r>
              <a:rPr lang="cs-CZ" dirty="0" smtClean="0"/>
              <a:t>(</a:t>
            </a:r>
            <a:r>
              <a:rPr lang="en-US" dirty="0" err="1" smtClean="0"/>
              <a:t>radiosity</a:t>
            </a:r>
            <a:r>
              <a:rPr lang="cs-CZ" dirty="0" smtClean="0"/>
              <a:t>)</a:t>
            </a:r>
            <a:r>
              <a:rPr lang="en-US" dirty="0" smtClean="0"/>
              <a:t> – obsolete</a:t>
            </a:r>
          </a:p>
          <a:p>
            <a:pPr lvl="2" eaLnBrk="1" hangingPunct="1"/>
            <a:r>
              <a:rPr lang="cs-CZ" b="1" dirty="0" smtClean="0"/>
              <a:t>Monte Carlo </a:t>
            </a:r>
            <a:r>
              <a:rPr lang="cs-CZ" dirty="0" smtClean="0"/>
              <a:t>(</a:t>
            </a:r>
            <a:r>
              <a:rPr lang="en-US" dirty="0" smtClean="0"/>
              <a:t>stochastic ray tracing</a:t>
            </a:r>
            <a:r>
              <a:rPr lang="cs-CZ" dirty="0" smtClean="0"/>
              <a:t>)</a:t>
            </a:r>
            <a:r>
              <a:rPr lang="en-US" dirty="0" smtClean="0"/>
              <a:t> – prevalent</a:t>
            </a:r>
            <a:endParaRPr lang="cs-CZ" dirty="0" smtClean="0"/>
          </a:p>
        </p:txBody>
      </p:sp>
    </p:spTree>
    <p:extLst>
      <p:ext uri="{BB962C8B-B14F-4D97-AF65-F5344CB8AC3E}">
        <p14:creationId xmlns:p14="http://schemas.microsoft.com/office/powerpoint/2010/main" val="277972157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b="1" dirty="0" smtClean="0"/>
              <a:t>Light</a:t>
            </a:r>
          </a:p>
        </p:txBody>
      </p:sp>
      <p:sp>
        <p:nvSpPr>
          <p:cNvPr id="18435" name="Rectangle 3"/>
          <p:cNvSpPr>
            <a:spLocks noGrp="1" noChangeArrowheads="1"/>
          </p:cNvSpPr>
          <p:nvPr>
            <p:ph type="subTitle" idx="1"/>
          </p:nvPr>
        </p:nvSpPr>
        <p:spPr/>
        <p:txBody>
          <a:bodyPr/>
          <a:lstStyle/>
          <a:p>
            <a:pPr eaLnBrk="1" hangingPunct="1"/>
            <a:endParaRPr lang="en-US" sz="2300" dirty="0"/>
          </a:p>
        </p:txBody>
      </p:sp>
    </p:spTree>
    <p:extLst>
      <p:ext uri="{BB962C8B-B14F-4D97-AF65-F5344CB8AC3E}">
        <p14:creationId xmlns:p14="http://schemas.microsoft.com/office/powerpoint/2010/main" val="231262062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9765"/>
          <a:stretch/>
        </p:blipFill>
        <p:spPr bwMode="auto">
          <a:xfrm>
            <a:off x="72976" y="68581"/>
            <a:ext cx="6535886" cy="732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30112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6" name="Rectangle 17"/>
          <p:cNvSpPr>
            <a:spLocks noGrp="1" noChangeArrowheads="1"/>
          </p:cNvSpPr>
          <p:nvPr>
            <p:ph type="body" idx="1"/>
          </p:nvPr>
        </p:nvSpPr>
        <p:spPr>
          <a:xfrm>
            <a:off x="374958" y="1478688"/>
            <a:ext cx="9940045" cy="5522763"/>
          </a:xfrm>
        </p:spPr>
        <p:txBody>
          <a:bodyPr/>
          <a:lstStyle/>
          <a:p>
            <a:pPr marL="847230" lvl="1" indent="-325858"/>
            <a:endParaRPr lang="en-US" dirty="0" smtClean="0"/>
          </a:p>
        </p:txBody>
      </p:sp>
      <p:sp>
        <p:nvSpPr>
          <p:cNvPr id="26627" name="Rectangle 2"/>
          <p:cNvSpPr>
            <a:spLocks noGrp="1" noChangeArrowheads="1"/>
          </p:cNvSpPr>
          <p:nvPr>
            <p:ph type="title"/>
          </p:nvPr>
        </p:nvSpPr>
        <p:spPr>
          <a:xfrm>
            <a:off x="534591" y="300989"/>
            <a:ext cx="9622632" cy="677221"/>
          </a:xfrm>
        </p:spPr>
        <p:txBody>
          <a:bodyPr/>
          <a:lstStyle/>
          <a:p>
            <a:pPr eaLnBrk="1" hangingPunct="1"/>
            <a:r>
              <a:rPr lang="en-US" dirty="0" smtClean="0"/>
              <a:t>Realistic image synthesis</a:t>
            </a:r>
            <a:endParaRPr lang="fr-FR" dirty="0" smtClean="0"/>
          </a:p>
        </p:txBody>
      </p:sp>
      <p:grpSp>
        <p:nvGrpSpPr>
          <p:cNvPr id="2" name="Group 3"/>
          <p:cNvGrpSpPr>
            <a:grpSpLocks/>
          </p:cNvGrpSpPr>
          <p:nvPr/>
        </p:nvGrpSpPr>
        <p:grpSpPr bwMode="auto">
          <a:xfrm>
            <a:off x="2398233" y="2467066"/>
            <a:ext cx="7241105" cy="3492850"/>
            <a:chOff x="1292" y="1909"/>
            <a:chExt cx="3901" cy="1996"/>
          </a:xfrm>
        </p:grpSpPr>
        <p:sp>
          <p:nvSpPr>
            <p:cNvPr id="26641" name="Freeform 4"/>
            <p:cNvSpPr>
              <a:spLocks/>
            </p:cNvSpPr>
            <p:nvPr/>
          </p:nvSpPr>
          <p:spPr bwMode="auto">
            <a:xfrm>
              <a:off x="1292" y="3678"/>
              <a:ext cx="3901" cy="213"/>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25400" cap="flat" cmpd="sng">
              <a:solidFill>
                <a:srgbClr val="0000FF"/>
              </a:solidFill>
              <a:prstDash val="solid"/>
              <a:round/>
              <a:headEnd type="none" w="med" len="med"/>
              <a:tailEnd type="none" w="med" len="med"/>
            </a:ln>
          </p:spPr>
          <p:txBody>
            <a:bodyPr>
              <a:spAutoFit/>
            </a:bodyPr>
            <a:lstStyle/>
            <a:p>
              <a:endParaRPr lang="en-US"/>
            </a:p>
          </p:txBody>
        </p:sp>
        <p:sp>
          <p:nvSpPr>
            <p:cNvPr id="26642" name="Line 5"/>
            <p:cNvSpPr>
              <a:spLocks noChangeShapeType="1"/>
            </p:cNvSpPr>
            <p:nvPr/>
          </p:nvSpPr>
          <p:spPr bwMode="auto">
            <a:xfrm flipV="1">
              <a:off x="5193" y="1909"/>
              <a:ext cx="0" cy="1996"/>
            </a:xfrm>
            <a:prstGeom prst="line">
              <a:avLst/>
            </a:prstGeom>
            <a:noFill/>
            <a:ln w="25400">
              <a:solidFill>
                <a:srgbClr val="0000FF"/>
              </a:solidFill>
              <a:round/>
              <a:headEnd/>
              <a:tailEnd/>
            </a:ln>
          </p:spPr>
          <p:txBody>
            <a:bodyPr>
              <a:spAutoFit/>
            </a:bodyPr>
            <a:lstStyle/>
            <a:p>
              <a:endParaRPr lang="en-US"/>
            </a:p>
          </p:txBody>
        </p:sp>
      </p:grpSp>
      <p:pic>
        <p:nvPicPr>
          <p:cNvPr id="26629" name="Picture 6"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059901" y="2192329"/>
            <a:ext cx="1759694" cy="1709677"/>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3" name="Group 7"/>
          <p:cNvGrpSpPr>
            <a:grpSpLocks/>
          </p:cNvGrpSpPr>
          <p:nvPr/>
        </p:nvGrpSpPr>
        <p:grpSpPr bwMode="auto">
          <a:xfrm>
            <a:off x="2398233" y="3303531"/>
            <a:ext cx="7157575" cy="2777130"/>
            <a:chOff x="1292" y="2387"/>
            <a:chExt cx="3856" cy="1587"/>
          </a:xfrm>
        </p:grpSpPr>
        <p:sp>
          <p:nvSpPr>
            <p:cNvPr id="26637" name="Line 8"/>
            <p:cNvSpPr>
              <a:spLocks noChangeShapeType="1"/>
            </p:cNvSpPr>
            <p:nvPr/>
          </p:nvSpPr>
          <p:spPr bwMode="auto">
            <a:xfrm>
              <a:off x="1292" y="2478"/>
              <a:ext cx="1270" cy="1496"/>
            </a:xfrm>
            <a:prstGeom prst="line">
              <a:avLst/>
            </a:prstGeom>
            <a:noFill/>
            <a:ln w="28575">
              <a:solidFill>
                <a:srgbClr val="FF0000"/>
              </a:solidFill>
              <a:round/>
              <a:headEnd type="triangle" w="med" len="med"/>
              <a:tailEnd/>
            </a:ln>
          </p:spPr>
          <p:txBody>
            <a:bodyPr lIns="0" tIns="0" rIns="0" bIns="0" anchor="ctr">
              <a:spAutoFit/>
            </a:bodyPr>
            <a:lstStyle/>
            <a:p>
              <a:endParaRPr lang="en-US"/>
            </a:p>
          </p:txBody>
        </p:sp>
        <p:sp>
          <p:nvSpPr>
            <p:cNvPr id="26638" name="Line 9"/>
            <p:cNvSpPr>
              <a:spLocks noChangeShapeType="1"/>
            </p:cNvSpPr>
            <p:nvPr/>
          </p:nvSpPr>
          <p:spPr bwMode="auto">
            <a:xfrm>
              <a:off x="1306" y="2446"/>
              <a:ext cx="2028" cy="1256"/>
            </a:xfrm>
            <a:prstGeom prst="line">
              <a:avLst/>
            </a:prstGeom>
            <a:noFill/>
            <a:ln w="28575">
              <a:solidFill>
                <a:srgbClr val="FF0000"/>
              </a:solidFill>
              <a:round/>
              <a:headEnd type="triangle" w="med" len="med"/>
              <a:tailEnd/>
            </a:ln>
          </p:spPr>
          <p:txBody>
            <a:bodyPr lIns="0" tIns="0" rIns="0" bIns="0" anchor="ctr">
              <a:spAutoFit/>
            </a:bodyPr>
            <a:lstStyle/>
            <a:p>
              <a:endParaRPr lang="en-US"/>
            </a:p>
          </p:txBody>
        </p:sp>
        <p:sp>
          <p:nvSpPr>
            <p:cNvPr id="26639" name="Line 10"/>
            <p:cNvSpPr>
              <a:spLocks noChangeShapeType="1"/>
            </p:cNvSpPr>
            <p:nvPr/>
          </p:nvSpPr>
          <p:spPr bwMode="auto">
            <a:xfrm>
              <a:off x="1338" y="2432"/>
              <a:ext cx="3810" cy="1180"/>
            </a:xfrm>
            <a:prstGeom prst="line">
              <a:avLst/>
            </a:prstGeom>
            <a:noFill/>
            <a:ln w="28575">
              <a:solidFill>
                <a:srgbClr val="FF0000"/>
              </a:solidFill>
              <a:round/>
              <a:headEnd type="triangle" w="med" len="med"/>
              <a:tailEnd/>
            </a:ln>
          </p:spPr>
          <p:txBody>
            <a:bodyPr lIns="0" tIns="0" rIns="0" bIns="0" anchor="ctr">
              <a:spAutoFit/>
            </a:bodyPr>
            <a:lstStyle/>
            <a:p>
              <a:endParaRPr lang="en-US"/>
            </a:p>
          </p:txBody>
        </p:sp>
        <p:sp>
          <p:nvSpPr>
            <p:cNvPr id="26640" name="Line 11"/>
            <p:cNvSpPr>
              <a:spLocks noChangeShapeType="1"/>
            </p:cNvSpPr>
            <p:nvPr/>
          </p:nvSpPr>
          <p:spPr bwMode="auto">
            <a:xfrm>
              <a:off x="1338" y="2387"/>
              <a:ext cx="3810" cy="317"/>
            </a:xfrm>
            <a:prstGeom prst="line">
              <a:avLst/>
            </a:prstGeom>
            <a:noFill/>
            <a:ln w="28575">
              <a:solidFill>
                <a:srgbClr val="FF0000"/>
              </a:solidFill>
              <a:round/>
              <a:headEnd type="triangle" w="med" len="med"/>
              <a:tailEnd/>
            </a:ln>
          </p:spPr>
          <p:txBody>
            <a:bodyPr lIns="0" tIns="0" rIns="0" bIns="0" anchor="ctr">
              <a:spAutoFit/>
            </a:bodyPr>
            <a:lstStyle/>
            <a:p>
              <a:endParaRPr lang="en-US"/>
            </a:p>
          </p:txBody>
        </p:sp>
      </p:grpSp>
      <p:sp>
        <p:nvSpPr>
          <p:cNvPr id="26631" name="Text Box 12"/>
          <p:cNvSpPr txBox="1">
            <a:spLocks noChangeArrowheads="1"/>
          </p:cNvSpPr>
          <p:nvPr/>
        </p:nvSpPr>
        <p:spPr bwMode="auto">
          <a:xfrm>
            <a:off x="4475342" y="4001752"/>
            <a:ext cx="2400864" cy="490015"/>
          </a:xfrm>
          <a:prstGeom prst="rect">
            <a:avLst/>
          </a:prstGeom>
          <a:noFill/>
          <a:ln w="9525" algn="ctr">
            <a:noFill/>
            <a:miter lim="800000"/>
            <a:headEnd/>
            <a:tailEnd/>
          </a:ln>
          <a:effectLst>
            <a:outerShdw blurRad="50800" dist="38100" dir="2700000" algn="tl" rotWithShape="0">
              <a:prstClr val="black">
                <a:alpha val="40000"/>
              </a:prstClr>
            </a:outerShdw>
          </a:effectLst>
        </p:spPr>
        <p:txBody>
          <a:bodyPr wrap="none" lIns="104274" tIns="52138" rIns="104274" bIns="52138">
            <a:spAutoFit/>
          </a:bodyPr>
          <a:lstStyle/>
          <a:p>
            <a:pPr eaLnBrk="0" hangingPunct="0">
              <a:spcBef>
                <a:spcPct val="50000"/>
              </a:spcBef>
              <a:buClr>
                <a:schemeClr val="accent1"/>
              </a:buClr>
              <a:buSzPct val="120000"/>
              <a:buFont typeface="Wingdings" pitchFamily="2" charset="2"/>
              <a:buNone/>
            </a:pPr>
            <a:r>
              <a:rPr lang="en-US" sz="2500" dirty="0"/>
              <a:t>How much light?</a:t>
            </a:r>
            <a:endParaRPr lang="fr-FR" sz="2500" dirty="0"/>
          </a:p>
        </p:txBody>
      </p:sp>
      <p:sp>
        <p:nvSpPr>
          <p:cNvPr id="26632" name="Oval 13"/>
          <p:cNvSpPr>
            <a:spLocks noChangeArrowheads="1"/>
          </p:cNvSpPr>
          <p:nvPr/>
        </p:nvSpPr>
        <p:spPr bwMode="auto">
          <a:xfrm>
            <a:off x="6054982" y="5419889"/>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en-US"/>
          </a:p>
        </p:txBody>
      </p:sp>
      <p:sp>
        <p:nvSpPr>
          <p:cNvPr id="26633" name="Oval 14"/>
          <p:cNvSpPr>
            <a:spLocks noChangeArrowheads="1"/>
          </p:cNvSpPr>
          <p:nvPr/>
        </p:nvSpPr>
        <p:spPr bwMode="auto">
          <a:xfrm>
            <a:off x="4621982" y="5859557"/>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en-US"/>
          </a:p>
        </p:txBody>
      </p:sp>
      <p:sp>
        <p:nvSpPr>
          <p:cNvPr id="26634" name="Oval 15"/>
          <p:cNvSpPr>
            <a:spLocks noChangeArrowheads="1"/>
          </p:cNvSpPr>
          <p:nvPr/>
        </p:nvSpPr>
        <p:spPr bwMode="auto">
          <a:xfrm>
            <a:off x="9422160" y="5178399"/>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en-US"/>
          </a:p>
        </p:txBody>
      </p:sp>
      <p:sp>
        <p:nvSpPr>
          <p:cNvPr id="26635" name="Oval 16"/>
          <p:cNvSpPr>
            <a:spLocks noChangeArrowheads="1"/>
          </p:cNvSpPr>
          <p:nvPr/>
        </p:nvSpPr>
        <p:spPr bwMode="auto">
          <a:xfrm>
            <a:off x="9505691" y="3589469"/>
            <a:ext cx="296213" cy="537577"/>
          </a:xfrm>
          <a:prstGeom prst="ellipse">
            <a:avLst/>
          </a:prstGeom>
          <a:solidFill>
            <a:srgbClr val="FF3300"/>
          </a:solidFill>
          <a:ln w="25400">
            <a:noFill/>
            <a:round/>
            <a:headEnd/>
            <a:tailEnd/>
          </a:ln>
        </p:spPr>
        <p:txBody>
          <a:bodyPr wrap="none" lIns="104274" tIns="52138" rIns="104274" bIns="52138" anchor="ctr">
            <a:spAutoFit/>
          </a:bodyPr>
          <a:lstStyle/>
          <a:p>
            <a:endParaRPr lang="en-US"/>
          </a:p>
        </p:txBody>
      </p:sp>
    </p:spTree>
    <p:extLst>
      <p:ext uri="{BB962C8B-B14F-4D97-AF65-F5344CB8AC3E}">
        <p14:creationId xmlns:p14="http://schemas.microsoft.com/office/powerpoint/2010/main" val="253144894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4098" name="Picture 2" descr="http://www.realtimerendering.com/blog/wp-content/uploads/2012/04/cinefex_film2_sma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b="68253"/>
          <a:stretch/>
        </p:blipFill>
        <p:spPr bwMode="auto">
          <a:xfrm>
            <a:off x="386449" y="2042230"/>
            <a:ext cx="9979025" cy="267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9171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approaches to rendering</a:t>
            </a:r>
            <a:endParaRPr lang="en-US" dirty="0"/>
          </a:p>
        </p:txBody>
      </p:sp>
      <p:sp>
        <p:nvSpPr>
          <p:cNvPr id="3" name="Content Placeholder 2"/>
          <p:cNvSpPr>
            <a:spLocks noGrp="1"/>
          </p:cNvSpPr>
          <p:nvPr>
            <p:ph idx="1"/>
          </p:nvPr>
        </p:nvSpPr>
        <p:spPr/>
        <p:txBody>
          <a:bodyPr/>
          <a:lstStyle/>
          <a:p>
            <a:endParaRPr lang="cs-CZ" dirty="0" smtClean="0"/>
          </a:p>
          <a:p>
            <a:r>
              <a:rPr lang="en-US" b="1" dirty="0" smtClean="0"/>
              <a:t>Phenomenological</a:t>
            </a:r>
            <a:endParaRPr lang="cs-CZ" b="1" dirty="0" smtClean="0"/>
          </a:p>
          <a:p>
            <a:pPr lvl="1"/>
            <a:r>
              <a:rPr lang="en-US" dirty="0" smtClean="0"/>
              <a:t>Traditional, “old” computer graphics</a:t>
            </a:r>
            <a:endParaRPr lang="cs-CZ" dirty="0" smtClean="0"/>
          </a:p>
          <a:p>
            <a:pPr lvl="1"/>
            <a:r>
              <a:rPr lang="en-US" dirty="0" smtClean="0"/>
              <a:t>E.g. </a:t>
            </a:r>
            <a:r>
              <a:rPr lang="en-US" dirty="0" err="1" smtClean="0"/>
              <a:t>Phong</a:t>
            </a:r>
            <a:r>
              <a:rPr lang="en-US" dirty="0" smtClean="0"/>
              <a:t> shading model, colors between 0 and 1</a:t>
            </a:r>
            <a:r>
              <a:rPr lang="cs-CZ" dirty="0" smtClean="0"/>
              <a:t>, </a:t>
            </a:r>
            <a:r>
              <a:rPr lang="en-US" dirty="0" err="1" smtClean="0"/>
              <a:t>etc</a:t>
            </a:r>
            <a:r>
              <a:rPr lang="cs-CZ" dirty="0" smtClean="0"/>
              <a:t>.</a:t>
            </a:r>
          </a:p>
          <a:p>
            <a:pPr lvl="1"/>
            <a:endParaRPr lang="cs-CZ" dirty="0" smtClean="0"/>
          </a:p>
          <a:p>
            <a:r>
              <a:rPr lang="en-US" b="1" dirty="0" smtClean="0"/>
              <a:t>Physically-based</a:t>
            </a:r>
            <a:endParaRPr lang="cs-CZ" b="1" dirty="0" smtClean="0"/>
          </a:p>
          <a:p>
            <a:pPr lvl="1"/>
            <a:r>
              <a:rPr lang="en-US" dirty="0" smtClean="0"/>
              <a:t>Based on a proper mathematical formulation</a:t>
            </a:r>
            <a:endParaRPr lang="cs-CZ" dirty="0" smtClean="0"/>
          </a:p>
          <a:p>
            <a:pPr lvl="1"/>
            <a:r>
              <a:rPr lang="en-US" dirty="0" smtClean="0"/>
              <a:t>Rendering algorithms = numerical methods for solving the rendering equation</a:t>
            </a:r>
          </a:p>
          <a:p>
            <a:pPr lvl="1"/>
            <a:r>
              <a:rPr lang="en-US" dirty="0" smtClean="0"/>
              <a:t>Radiance values between 0 and infinity</a:t>
            </a:r>
            <a:endParaRPr lang="en-US" dirty="0"/>
          </a:p>
        </p:txBody>
      </p:sp>
    </p:spTree>
    <p:extLst>
      <p:ext uri="{BB962C8B-B14F-4D97-AF65-F5344CB8AC3E}">
        <p14:creationId xmlns:p14="http://schemas.microsoft.com/office/powerpoint/2010/main" val="3787032703"/>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model</a:t>
            </a:r>
            <a:endParaRPr lang="cs-CZ" dirty="0"/>
          </a:p>
        </p:txBody>
      </p:sp>
      <p:sp>
        <p:nvSpPr>
          <p:cNvPr id="3" name="Content Placeholder 2"/>
          <p:cNvSpPr>
            <a:spLocks noGrp="1"/>
          </p:cNvSpPr>
          <p:nvPr>
            <p:ph idx="1"/>
          </p:nvPr>
        </p:nvSpPr>
        <p:spPr>
          <a:xfrm>
            <a:off x="534592" y="1763926"/>
            <a:ext cx="9863127" cy="4994285"/>
          </a:xfrm>
        </p:spPr>
        <p:txBody>
          <a:bodyPr/>
          <a:lstStyle/>
          <a:p>
            <a:r>
              <a:rPr lang="en-US" dirty="0" smtClean="0"/>
              <a:t>Image synthesis </a:t>
            </a:r>
            <a:r>
              <a:rPr lang="cs-CZ" dirty="0" smtClean="0"/>
              <a:t>(</a:t>
            </a:r>
            <a:r>
              <a:rPr lang="en-US" dirty="0" smtClean="0"/>
              <a:t>rendering</a:t>
            </a:r>
            <a:r>
              <a:rPr lang="cs-CZ" dirty="0" smtClean="0"/>
              <a:t>) = </a:t>
            </a:r>
            <a:r>
              <a:rPr lang="en-US" dirty="0" smtClean="0"/>
              <a:t>light transport simulation</a:t>
            </a:r>
            <a:endParaRPr lang="cs-CZ" dirty="0" smtClean="0"/>
          </a:p>
          <a:p>
            <a:endParaRPr lang="cs-CZ" dirty="0" smtClean="0"/>
          </a:p>
          <a:p>
            <a:r>
              <a:rPr lang="en-US" dirty="0" smtClean="0"/>
              <a:t>We need a </a:t>
            </a:r>
            <a:r>
              <a:rPr lang="en-US" b="1" dirty="0" smtClean="0"/>
              <a:t>mathematical model</a:t>
            </a:r>
            <a:r>
              <a:rPr lang="en-US" dirty="0" smtClean="0"/>
              <a:t> for light</a:t>
            </a:r>
            <a:endParaRPr lang="cs-CZ" dirty="0" smtClean="0"/>
          </a:p>
          <a:p>
            <a:pPr lvl="1"/>
            <a:endParaRPr lang="cs-CZ" dirty="0" smtClean="0"/>
          </a:p>
          <a:p>
            <a:r>
              <a:rPr lang="en-US" dirty="0" smtClean="0"/>
              <a:t>Formulation of the model = choice of level of detail</a:t>
            </a:r>
            <a:endParaRPr lang="cs-CZ" dirty="0" smtClean="0"/>
          </a:p>
          <a:p>
            <a:pPr lvl="1"/>
            <a:endParaRPr lang="en-US" dirty="0" smtClean="0"/>
          </a:p>
          <a:p>
            <a:pPr lvl="1"/>
            <a:r>
              <a:rPr lang="en-US" dirty="0" smtClean="0"/>
              <a:t>No need to model the behavior of every single photon</a:t>
            </a:r>
            <a:endParaRPr lang="cs-CZ" dirty="0" smtClean="0"/>
          </a:p>
          <a:p>
            <a:pPr lvl="1"/>
            <a:endParaRPr lang="en-US" dirty="0" smtClean="0"/>
          </a:p>
          <a:p>
            <a:pPr lvl="1"/>
            <a:r>
              <a:rPr lang="en-US" dirty="0" smtClean="0"/>
              <a:t>Need simplifying assumptions</a:t>
            </a:r>
            <a:endParaRPr lang="en-US" dirty="0"/>
          </a:p>
        </p:txBody>
      </p:sp>
    </p:spTree>
    <p:extLst>
      <p:ext uri="{BB962C8B-B14F-4D97-AF65-F5344CB8AC3E}">
        <p14:creationId xmlns:p14="http://schemas.microsoft.com/office/powerpoint/2010/main" val="3681557387"/>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endParaRPr lang="en-US" dirty="0"/>
          </a:p>
        </p:txBody>
      </p:sp>
      <p:sp>
        <p:nvSpPr>
          <p:cNvPr id="3" name="Content Placeholder 2"/>
          <p:cNvSpPr>
            <a:spLocks noGrp="1"/>
          </p:cNvSpPr>
          <p:nvPr>
            <p:ph idx="1"/>
          </p:nvPr>
        </p:nvSpPr>
        <p:spPr/>
        <p:txBody>
          <a:bodyPr/>
          <a:lstStyle/>
          <a:p>
            <a:r>
              <a:rPr lang="cs-CZ" dirty="0" smtClean="0"/>
              <a:t>EM </a:t>
            </a:r>
            <a:r>
              <a:rPr lang="en-US" dirty="0" smtClean="0"/>
              <a:t>radiation</a:t>
            </a:r>
            <a:r>
              <a:rPr lang="cs-CZ" dirty="0" smtClean="0"/>
              <a:t> (</a:t>
            </a:r>
            <a:r>
              <a:rPr lang="en-US" dirty="0" smtClean="0"/>
              <a:t>an </a:t>
            </a:r>
            <a:r>
              <a:rPr lang="cs-CZ" dirty="0" smtClean="0"/>
              <a:t>EM </a:t>
            </a:r>
            <a:r>
              <a:rPr lang="en-US" dirty="0" smtClean="0"/>
              <a:t>wave propagating through space</a:t>
            </a:r>
            <a:r>
              <a:rPr lang="cs-CZ" dirty="0" smtClean="0"/>
              <a:t>)</a:t>
            </a:r>
            <a:endParaRPr lang="en-US" b="1" dirty="0" smtClean="0">
              <a:solidFill>
                <a:schemeClr val="accent2"/>
              </a:solidFill>
            </a:endParaRPr>
          </a:p>
          <a:p>
            <a:endParaRPr lang="en-US" b="1" dirty="0" smtClean="0">
              <a:solidFill>
                <a:schemeClr val="accent2"/>
              </a:solidFill>
            </a:endParaRPr>
          </a:p>
          <a:p>
            <a:pPr>
              <a:buNone/>
            </a:pPr>
            <a:endParaRPr lang="en-US" b="1" dirty="0" smtClean="0">
              <a:solidFill>
                <a:schemeClr val="accent2"/>
              </a:solidFill>
            </a:endParaRPr>
          </a:p>
          <a:p>
            <a:endParaRPr lang="en-US" b="1" dirty="0" smtClean="0">
              <a:solidFill>
                <a:schemeClr val="accent2"/>
              </a:solidFill>
            </a:endParaRPr>
          </a:p>
          <a:p>
            <a:endParaRPr lang="en-US" b="1" dirty="0" smtClean="0">
              <a:solidFill>
                <a:schemeClr val="accent2"/>
              </a:solidFill>
            </a:endParaRPr>
          </a:p>
          <a:p>
            <a:endParaRPr lang="en-US" b="1" dirty="0" smtClean="0">
              <a:solidFill>
                <a:schemeClr val="accent2"/>
              </a:solidFill>
            </a:endParaRPr>
          </a:p>
          <a:p>
            <a:endParaRPr lang="en-US" b="1" dirty="0" smtClean="0">
              <a:solidFill>
                <a:schemeClr val="accent2"/>
              </a:solidFill>
            </a:endParaRPr>
          </a:p>
          <a:p>
            <a:endParaRPr lang="en-US" b="1" dirty="0" smtClean="0">
              <a:solidFill>
                <a:schemeClr val="accent2"/>
              </a:solidFill>
            </a:endParaRPr>
          </a:p>
        </p:txBody>
      </p:sp>
      <p:pic>
        <p:nvPicPr>
          <p:cNvPr id="25603" name="Picture 3"/>
          <p:cNvPicPr>
            <a:picLocks noChangeAspect="1" noChangeArrowheads="1"/>
          </p:cNvPicPr>
          <p:nvPr/>
        </p:nvPicPr>
        <p:blipFill>
          <a:blip r:embed="rId2" cstate="print"/>
          <a:srcRect/>
          <a:stretch>
            <a:fillRect/>
          </a:stretch>
        </p:blipFill>
        <p:spPr bwMode="auto">
          <a:xfrm>
            <a:off x="1051867" y="2573710"/>
            <a:ext cx="9054136" cy="4301773"/>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382729004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endParaRPr lang="cs-CZ" dirty="0"/>
          </a:p>
        </p:txBody>
      </p:sp>
      <p:sp>
        <p:nvSpPr>
          <p:cNvPr id="3" name="Content Placeholder 2"/>
          <p:cNvSpPr>
            <a:spLocks noGrp="1"/>
          </p:cNvSpPr>
          <p:nvPr>
            <p:ph idx="1"/>
          </p:nvPr>
        </p:nvSpPr>
        <p:spPr/>
        <p:txBody>
          <a:bodyPr/>
          <a:lstStyle/>
          <a:p>
            <a:r>
              <a:rPr lang="en-US" dirty="0" smtClean="0"/>
              <a:t>Frequency of oscillations</a:t>
            </a:r>
            <a:r>
              <a:rPr lang="cs-CZ" dirty="0" smtClean="0"/>
              <a:t> =&gt; </a:t>
            </a:r>
            <a:r>
              <a:rPr lang="en-US" dirty="0" smtClean="0"/>
              <a:t>wavelength </a:t>
            </a:r>
            <a:r>
              <a:rPr lang="cs-CZ" dirty="0" smtClean="0"/>
              <a:t>=&gt; </a:t>
            </a:r>
            <a:r>
              <a:rPr lang="en-US" dirty="0" smtClean="0"/>
              <a:t>perceived color</a:t>
            </a:r>
            <a:endParaRPr lang="cs-CZ" dirty="0" smtClean="0"/>
          </a:p>
        </p:txBody>
      </p:sp>
      <p:pic>
        <p:nvPicPr>
          <p:cNvPr id="4" name="Picture 1"/>
          <p:cNvPicPr>
            <a:picLocks noChangeAspect="1" noChangeArrowheads="1"/>
          </p:cNvPicPr>
          <p:nvPr/>
        </p:nvPicPr>
        <p:blipFill>
          <a:blip r:embed="rId2" cstate="print"/>
          <a:srcRect/>
          <a:stretch>
            <a:fillRect/>
          </a:stretch>
        </p:blipFill>
        <p:spPr bwMode="auto">
          <a:xfrm>
            <a:off x="1721149" y="2629098"/>
            <a:ext cx="7161027" cy="3611380"/>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764747988"/>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kinds of optics</a:t>
            </a:r>
            <a:endParaRPr lang="cs-CZ" dirty="0"/>
          </a:p>
        </p:txBody>
      </p:sp>
      <p:sp>
        <p:nvSpPr>
          <p:cNvPr id="3" name="Content Placeholder 2"/>
          <p:cNvSpPr>
            <a:spLocks noGrp="1"/>
          </p:cNvSpPr>
          <p:nvPr>
            <p:ph idx="1"/>
          </p:nvPr>
        </p:nvSpPr>
        <p:spPr/>
        <p:txBody>
          <a:bodyPr/>
          <a:lstStyle/>
          <a:p>
            <a:r>
              <a:rPr lang="en-US" b="1" dirty="0" smtClean="0"/>
              <a:t>Geometry </a:t>
            </a:r>
            <a:r>
              <a:rPr lang="cs-CZ" b="1" dirty="0" smtClean="0"/>
              <a:t>(</a:t>
            </a:r>
            <a:r>
              <a:rPr lang="en-US" b="1" dirty="0" smtClean="0"/>
              <a:t>ray) optics</a:t>
            </a:r>
            <a:endParaRPr lang="cs-CZ" b="1" dirty="0" smtClean="0"/>
          </a:p>
          <a:p>
            <a:pPr lvl="1"/>
            <a:r>
              <a:rPr lang="en-US" dirty="0" smtClean="0"/>
              <a:t>Most useful for rendering</a:t>
            </a:r>
            <a:endParaRPr lang="cs-CZ" dirty="0" smtClean="0"/>
          </a:p>
          <a:p>
            <a:pPr lvl="1"/>
            <a:r>
              <a:rPr lang="en-US" dirty="0" smtClean="0"/>
              <a:t>Describes bulk, macroscopic effects of light</a:t>
            </a:r>
            <a:endParaRPr lang="cs-CZ" dirty="0" smtClean="0"/>
          </a:p>
          <a:p>
            <a:pPr lvl="1"/>
            <a:r>
              <a:rPr lang="en-US" dirty="0" smtClean="0"/>
              <a:t>It is not a complete theory </a:t>
            </a:r>
            <a:r>
              <a:rPr lang="cs-CZ" dirty="0" smtClean="0"/>
              <a:t>(</a:t>
            </a:r>
            <a:r>
              <a:rPr lang="en-US" dirty="0" smtClean="0"/>
              <a:t>Does not describe all observed phenomena, such as diffraction, interference etc.</a:t>
            </a:r>
            <a:r>
              <a:rPr lang="cs-CZ" dirty="0" smtClean="0"/>
              <a:t>)</a:t>
            </a:r>
          </a:p>
          <a:p>
            <a:r>
              <a:rPr lang="en-US" b="1" dirty="0" smtClean="0"/>
              <a:t>Wave optics </a:t>
            </a:r>
            <a:r>
              <a:rPr lang="cs-CZ" dirty="0" smtClean="0"/>
              <a:t>(</a:t>
            </a:r>
            <a:r>
              <a:rPr lang="en-US" dirty="0" smtClean="0"/>
              <a:t>light </a:t>
            </a:r>
            <a:r>
              <a:rPr lang="cs-CZ" dirty="0" smtClean="0"/>
              <a:t>= E-M </a:t>
            </a:r>
            <a:r>
              <a:rPr lang="en-US" dirty="0" smtClean="0"/>
              <a:t>wave</a:t>
            </a:r>
            <a:r>
              <a:rPr lang="cs-CZ" dirty="0" smtClean="0"/>
              <a:t>)</a:t>
            </a:r>
          </a:p>
          <a:p>
            <a:pPr lvl="1"/>
            <a:r>
              <a:rPr lang="en-US" dirty="0" smtClean="0"/>
              <a:t>Important when describing interaction of light with objects of size on par with the light wavelength</a:t>
            </a:r>
            <a:endParaRPr lang="cs-CZ" dirty="0" smtClean="0"/>
          </a:p>
          <a:p>
            <a:pPr lvl="1"/>
            <a:r>
              <a:rPr lang="en-US" dirty="0" smtClean="0"/>
              <a:t>Interference </a:t>
            </a:r>
            <a:r>
              <a:rPr lang="cs-CZ" dirty="0" smtClean="0"/>
              <a:t>(</a:t>
            </a:r>
            <a:r>
              <a:rPr lang="en-US" dirty="0" smtClean="0"/>
              <a:t>soap bubbles</a:t>
            </a:r>
            <a:r>
              <a:rPr lang="cs-CZ" dirty="0" smtClean="0"/>
              <a:t>), </a:t>
            </a:r>
            <a:r>
              <a:rPr lang="en-US" dirty="0" smtClean="0"/>
              <a:t>diffraction, dispersion</a:t>
            </a:r>
            <a:endParaRPr lang="cs-CZ" dirty="0" smtClean="0"/>
          </a:p>
          <a:p>
            <a:r>
              <a:rPr lang="en-US" b="1" dirty="0" smtClean="0"/>
              <a:t>Quantum optics </a:t>
            </a:r>
            <a:r>
              <a:rPr lang="cs-CZ" dirty="0" smtClean="0"/>
              <a:t>(</a:t>
            </a:r>
            <a:r>
              <a:rPr lang="en-US" dirty="0" smtClean="0"/>
              <a:t>light </a:t>
            </a:r>
            <a:r>
              <a:rPr lang="cs-CZ" dirty="0" smtClean="0"/>
              <a:t>= </a:t>
            </a:r>
            <a:r>
              <a:rPr lang="en-US" dirty="0" smtClean="0"/>
              <a:t>photons</a:t>
            </a:r>
            <a:r>
              <a:rPr lang="cs-CZ" dirty="0" smtClean="0"/>
              <a:t>)</a:t>
            </a:r>
          </a:p>
          <a:p>
            <a:pPr lvl="1"/>
            <a:r>
              <a:rPr lang="en-US" dirty="0" smtClean="0"/>
              <a:t>Necessary to describe interaction of light with atoms</a:t>
            </a:r>
          </a:p>
        </p:txBody>
      </p:sp>
    </p:spTree>
    <p:extLst>
      <p:ext uri="{BB962C8B-B14F-4D97-AF65-F5344CB8AC3E}">
        <p14:creationId xmlns:p14="http://schemas.microsoft.com/office/powerpoint/2010/main" val="2402054274"/>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the wave nature of light</a:t>
            </a:r>
          </a:p>
        </p:txBody>
      </p:sp>
      <p:sp>
        <p:nvSpPr>
          <p:cNvPr id="3" name="Content Placeholder 2"/>
          <p:cNvSpPr>
            <a:spLocks noGrp="1"/>
          </p:cNvSpPr>
          <p:nvPr>
            <p:ph idx="1"/>
          </p:nvPr>
        </p:nvSpPr>
        <p:spPr/>
        <p:txBody>
          <a:bodyPr/>
          <a:lstStyle/>
          <a:p>
            <a:r>
              <a:rPr lang="cs-CZ" b="1" dirty="0" smtClean="0"/>
              <a:t>Interference</a:t>
            </a:r>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pPr lvl="1"/>
            <a:r>
              <a:rPr lang="en-US" dirty="0" smtClean="0"/>
              <a:t>Causes </a:t>
            </a:r>
            <a:r>
              <a:rPr lang="en-US" b="1" dirty="0" smtClean="0"/>
              <a:t>iridescence</a:t>
            </a:r>
            <a:r>
              <a:rPr lang="en-US" dirty="0" smtClean="0"/>
              <a:t> (structural coloration)</a:t>
            </a:r>
            <a:endParaRPr lang="en-US" dirty="0"/>
          </a:p>
        </p:txBody>
      </p:sp>
      <p:pic>
        <p:nvPicPr>
          <p:cNvPr id="80899" name="Picture 3"/>
          <p:cNvPicPr>
            <a:picLocks noChangeAspect="1" noChangeArrowheads="1"/>
          </p:cNvPicPr>
          <p:nvPr/>
        </p:nvPicPr>
        <p:blipFill>
          <a:blip r:embed="rId2" cstate="print"/>
          <a:srcRect/>
          <a:stretch>
            <a:fillRect/>
          </a:stretch>
        </p:blipFill>
        <p:spPr bwMode="auto">
          <a:xfrm>
            <a:off x="967671" y="2509830"/>
            <a:ext cx="8683503" cy="2698766"/>
          </a:xfrm>
          <a:prstGeom prst="rect">
            <a:avLst/>
          </a:prstGeom>
          <a:noFill/>
          <a:ln w="9525">
            <a:noFill/>
            <a:miter lim="800000"/>
            <a:headEnd/>
            <a:tailEnd/>
          </a:ln>
        </p:spPr>
      </p:pic>
      <p:sp>
        <p:nvSpPr>
          <p:cNvPr id="6" name="Rectangle 5"/>
          <p:cNvSpPr/>
          <p:nvPr/>
        </p:nvSpPr>
        <p:spPr>
          <a:xfrm>
            <a:off x="8461190" y="7192983"/>
            <a:ext cx="2230623" cy="382305"/>
          </a:xfrm>
          <a:prstGeom prst="rect">
            <a:avLst/>
          </a:prstGeom>
        </p:spPr>
        <p:txBody>
          <a:bodyPr wrap="square" lIns="104274" tIns="52138" rIns="104274" bIns="52138">
            <a:spAutoFit/>
          </a:bodyPr>
          <a:lstStyle/>
          <a:p>
            <a:pPr algn="r"/>
            <a:r>
              <a:rPr lang="en-US" dirty="0" err="1"/>
              <a:t>Img</a:t>
            </a:r>
            <a:r>
              <a:rPr lang="cs-CZ" dirty="0"/>
              <a:t>:  </a:t>
            </a:r>
            <a:r>
              <a:rPr lang="cs-CZ" dirty="0" err="1"/>
              <a:t>Wikipedia</a:t>
            </a:r>
            <a:endParaRPr lang="cs-CZ" dirty="0"/>
          </a:p>
        </p:txBody>
      </p:sp>
      <p:sp>
        <p:nvSpPr>
          <p:cNvPr id="7" name="Rectangle 6"/>
          <p:cNvSpPr/>
          <p:nvPr/>
        </p:nvSpPr>
        <p:spPr>
          <a:xfrm>
            <a:off x="2104921" y="5311656"/>
            <a:ext cx="2230623" cy="382305"/>
          </a:xfrm>
          <a:prstGeom prst="rect">
            <a:avLst/>
          </a:prstGeom>
        </p:spPr>
        <p:txBody>
          <a:bodyPr wrap="square" lIns="104274" tIns="52138" rIns="104274" bIns="52138">
            <a:spAutoFit/>
          </a:bodyPr>
          <a:lstStyle/>
          <a:p>
            <a:pPr algn="ctr"/>
            <a:r>
              <a:rPr lang="en-US" dirty="0"/>
              <a:t>Constructive</a:t>
            </a:r>
            <a:endParaRPr lang="cs-CZ" dirty="0"/>
          </a:p>
        </p:txBody>
      </p:sp>
      <p:sp>
        <p:nvSpPr>
          <p:cNvPr id="8" name="Rectangle 7"/>
          <p:cNvSpPr/>
          <p:nvPr/>
        </p:nvSpPr>
        <p:spPr>
          <a:xfrm>
            <a:off x="6483158" y="5311656"/>
            <a:ext cx="2230623" cy="382305"/>
          </a:xfrm>
          <a:prstGeom prst="rect">
            <a:avLst/>
          </a:prstGeom>
        </p:spPr>
        <p:txBody>
          <a:bodyPr wrap="square" lIns="104274" tIns="52138" rIns="104274" bIns="52138">
            <a:spAutoFit/>
          </a:bodyPr>
          <a:lstStyle/>
          <a:p>
            <a:pPr algn="ctr"/>
            <a:r>
              <a:rPr lang="en-US" dirty="0"/>
              <a:t>Destructive</a:t>
            </a:r>
            <a:endParaRPr lang="cs-CZ" dirty="0"/>
          </a:p>
        </p:txBody>
      </p:sp>
    </p:spTree>
    <p:extLst>
      <p:ext uri="{BB962C8B-B14F-4D97-AF65-F5344CB8AC3E}">
        <p14:creationId xmlns:p14="http://schemas.microsoft.com/office/powerpoint/2010/main" val="389013498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Iridescence</a:t>
            </a:r>
            <a:endParaRPr lang="en-US" dirty="0"/>
          </a:p>
        </p:txBody>
      </p:sp>
      <p:sp>
        <p:nvSpPr>
          <p:cNvPr id="3" name="Content Placeholder 2"/>
          <p:cNvSpPr>
            <a:spLocks noGrp="1"/>
          </p:cNvSpPr>
          <p:nvPr>
            <p:ph idx="1"/>
          </p:nvPr>
        </p:nvSpPr>
        <p:spPr/>
        <p:txBody>
          <a:bodyPr/>
          <a:lstStyle/>
          <a:p>
            <a:r>
              <a:rPr lang="en-US" dirty="0" smtClean="0"/>
              <a:t>Thin-film interference</a:t>
            </a:r>
          </a:p>
          <a:p>
            <a:r>
              <a:rPr lang="en-US" dirty="0" smtClean="0"/>
              <a:t>Color changes with the observation angle</a:t>
            </a:r>
            <a:endParaRPr lang="en-US" dirty="0"/>
          </a:p>
        </p:txBody>
      </p:sp>
      <p:pic>
        <p:nvPicPr>
          <p:cNvPr id="81923" name="Picture 3"/>
          <p:cNvPicPr>
            <a:picLocks noChangeAspect="1" noChangeArrowheads="1"/>
          </p:cNvPicPr>
          <p:nvPr/>
        </p:nvPicPr>
        <p:blipFill>
          <a:blip r:embed="rId2" cstate="print"/>
          <a:srcRect l="14452" r="13288"/>
          <a:stretch>
            <a:fillRect/>
          </a:stretch>
        </p:blipFill>
        <p:spPr bwMode="auto">
          <a:xfrm>
            <a:off x="759405" y="2955261"/>
            <a:ext cx="4081322" cy="3906963"/>
          </a:xfrm>
          <a:prstGeom prst="rect">
            <a:avLst/>
          </a:prstGeom>
          <a:noFill/>
          <a:ln w="9525">
            <a:noFill/>
            <a:miter lim="800000"/>
            <a:headEnd/>
            <a:tailEnd/>
          </a:ln>
        </p:spPr>
      </p:pic>
      <p:sp>
        <p:nvSpPr>
          <p:cNvPr id="6" name="Rectangle 5"/>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pic>
        <p:nvPicPr>
          <p:cNvPr id="81924" name="Picture 4"/>
          <p:cNvPicPr>
            <a:picLocks noChangeAspect="1" noChangeArrowheads="1"/>
          </p:cNvPicPr>
          <p:nvPr/>
        </p:nvPicPr>
        <p:blipFill>
          <a:blip r:embed="rId3" cstate="print"/>
          <a:srcRect/>
          <a:stretch>
            <a:fillRect/>
          </a:stretch>
        </p:blipFill>
        <p:spPr bwMode="auto">
          <a:xfrm>
            <a:off x="5093316" y="2955261"/>
            <a:ext cx="4630827" cy="3897903"/>
          </a:xfrm>
          <a:prstGeom prst="rect">
            <a:avLst/>
          </a:prstGeom>
          <a:noFill/>
          <a:ln w="9525">
            <a:noFill/>
            <a:miter lim="800000"/>
            <a:headEnd/>
            <a:tailEnd/>
          </a:ln>
        </p:spPr>
      </p:pic>
    </p:spTree>
    <p:extLst>
      <p:ext uri="{BB962C8B-B14F-4D97-AF65-F5344CB8AC3E}">
        <p14:creationId xmlns:p14="http://schemas.microsoft.com/office/powerpoint/2010/main" val="2725096208"/>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Iridescence</a:t>
            </a:r>
            <a:r>
              <a:rPr lang="cs-CZ" dirty="0" smtClean="0"/>
              <a:t> – </a:t>
            </a:r>
            <a:r>
              <a:rPr lang="en-US" dirty="0" smtClean="0"/>
              <a:t>Structural coloration</a:t>
            </a:r>
            <a:endParaRPr lang="en-US" dirty="0"/>
          </a:p>
        </p:txBody>
      </p:sp>
      <p:pic>
        <p:nvPicPr>
          <p:cNvPr id="82946" name="Picture 2"/>
          <p:cNvPicPr>
            <a:picLocks noChangeAspect="1" noChangeArrowheads="1"/>
          </p:cNvPicPr>
          <p:nvPr/>
        </p:nvPicPr>
        <p:blipFill>
          <a:blip r:embed="rId2" cstate="print"/>
          <a:srcRect/>
          <a:stretch>
            <a:fillRect/>
          </a:stretch>
        </p:blipFill>
        <p:spPr bwMode="auto">
          <a:xfrm>
            <a:off x="982693" y="1557325"/>
            <a:ext cx="8909844" cy="5606759"/>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
        <p:nvSpPr>
          <p:cNvPr id="3" name="Content Placeholder 2"/>
          <p:cNvSpPr>
            <a:spLocks noGrp="1"/>
          </p:cNvSpPr>
          <p:nvPr>
            <p:ph idx="1"/>
          </p:nvPr>
        </p:nvSpPr>
        <p:spPr/>
        <p:txBody>
          <a:bodyPr/>
          <a:lstStyle/>
          <a:p>
            <a:r>
              <a:rPr lang="en-US" dirty="0" smtClean="0"/>
              <a:t>Biological tissues can have layers causing interferences</a:t>
            </a:r>
            <a:endParaRPr lang="en-US" dirty="0"/>
          </a:p>
        </p:txBody>
      </p:sp>
    </p:spTree>
    <p:extLst>
      <p:ext uri="{BB962C8B-B14F-4D97-AF65-F5344CB8AC3E}">
        <p14:creationId xmlns:p14="http://schemas.microsoft.com/office/powerpoint/2010/main" val="314149114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 name="Picture 4"/>
          <p:cNvPicPr/>
          <p:nvPr/>
        </p:nvPicPr>
        <p:blipFill>
          <a:blip r:embed="rId3"/>
          <a:srcRect l="1994" t="14640" r="2003" b="14650"/>
          <a:stretch/>
        </p:blipFill>
        <p:spPr>
          <a:xfrm>
            <a:off x="213836" y="1108752"/>
            <a:ext cx="10263720" cy="5341774"/>
          </a:xfrm>
          <a:prstGeom prst="rect">
            <a:avLst/>
          </a:prstGeom>
          <a:ln>
            <a:noFill/>
          </a:ln>
        </p:spPr>
      </p:pic>
    </p:spTree>
    <p:extLst>
      <p:ext uri="{BB962C8B-B14F-4D97-AF65-F5344CB8AC3E}">
        <p14:creationId xmlns:p14="http://schemas.microsoft.com/office/powerpoint/2010/main" val="39427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b="1" dirty="0"/>
          </a:p>
        </p:txBody>
      </p:sp>
      <p:pic>
        <p:nvPicPr>
          <p:cNvPr id="83970" name="Picture 2"/>
          <p:cNvPicPr>
            <a:picLocks noChangeAspect="1" noChangeArrowheads="1"/>
          </p:cNvPicPr>
          <p:nvPr/>
        </p:nvPicPr>
        <p:blipFill>
          <a:blip r:embed="rId2" cstate="print"/>
          <a:srcRect/>
          <a:stretch>
            <a:fillRect/>
          </a:stretch>
        </p:blipFill>
        <p:spPr bwMode="auto">
          <a:xfrm>
            <a:off x="1388654" y="1296179"/>
            <a:ext cx="7991190" cy="5612524"/>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1832493277"/>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967670" y="1477950"/>
            <a:ext cx="8909844" cy="5617259"/>
          </a:xfrm>
          <a:prstGeom prst="rect">
            <a:avLst/>
          </a:prstGeom>
          <a:noFill/>
          <a:ln w="9525">
            <a:noFill/>
            <a:miter lim="800000"/>
            <a:headEnd/>
            <a:tailEnd/>
          </a:ln>
        </p:spPr>
      </p:pic>
      <p:sp>
        <p:nvSpPr>
          <p:cNvPr id="8" name="Rectangle 7"/>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331815081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682694" y="3137618"/>
            <a:ext cx="4630827" cy="391307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Polarization</a:t>
            </a:r>
            <a:endParaRPr lang="en-US" dirty="0"/>
          </a:p>
        </p:txBody>
      </p:sp>
      <p:sp>
        <p:nvSpPr>
          <p:cNvPr id="3" name="Content Placeholder 2"/>
          <p:cNvSpPr>
            <a:spLocks noGrp="1"/>
          </p:cNvSpPr>
          <p:nvPr>
            <p:ph idx="1"/>
          </p:nvPr>
        </p:nvSpPr>
        <p:spPr>
          <a:xfrm>
            <a:off x="534591" y="1763926"/>
            <a:ext cx="9947324" cy="4994285"/>
          </a:xfrm>
        </p:spPr>
        <p:txBody>
          <a:bodyPr/>
          <a:lstStyle/>
          <a:p>
            <a:r>
              <a:rPr lang="en-US" dirty="0" smtClean="0"/>
              <a:t>Preferential orientation of the </a:t>
            </a:r>
            <a:r>
              <a:rPr lang="cs-CZ" dirty="0" smtClean="0"/>
              <a:t>E-M </a:t>
            </a:r>
            <a:r>
              <a:rPr lang="en-US" dirty="0" smtClean="0"/>
              <a:t>waves with respect to the direction of travel</a:t>
            </a:r>
            <a:endParaRPr lang="cs-CZ" dirty="0" smtClean="0"/>
          </a:p>
          <a:p>
            <a:r>
              <a:rPr lang="en-US" dirty="0" err="1" smtClean="0"/>
              <a:t>Unpolarized</a:t>
            </a:r>
            <a:r>
              <a:rPr lang="en-US" dirty="0" smtClean="0"/>
              <a:t> light</a:t>
            </a:r>
            <a:r>
              <a:rPr lang="cs-CZ" dirty="0" smtClean="0"/>
              <a:t> – </a:t>
            </a:r>
            <a:r>
              <a:rPr lang="en-US" dirty="0" smtClean="0"/>
              <a:t>many waves with different polarization</a:t>
            </a:r>
          </a:p>
          <a:p>
            <a:r>
              <a:rPr lang="en-US" dirty="0" smtClean="0"/>
              <a:t>More in the “Predictive </a:t>
            </a:r>
            <a:br>
              <a:rPr lang="en-US" dirty="0" smtClean="0"/>
            </a:br>
            <a:r>
              <a:rPr lang="en-US" dirty="0" smtClean="0"/>
              <a:t>rendering” class </a:t>
            </a:r>
            <a:endParaRPr lang="cs-CZ" dirty="0" smtClean="0"/>
          </a:p>
        </p:txBody>
      </p:sp>
    </p:spTree>
    <p:extLst>
      <p:ext uri="{BB962C8B-B14F-4D97-AF65-F5344CB8AC3E}">
        <p14:creationId xmlns:p14="http://schemas.microsoft.com/office/powerpoint/2010/main" val="1430059700"/>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p:txBody>
          <a:bodyPr/>
          <a:lstStyle/>
          <a:p>
            <a:r>
              <a:rPr lang="en-US" dirty="0" smtClean="0"/>
              <a:t>Skylight is partially polarized</a:t>
            </a:r>
          </a:p>
          <a:p>
            <a:endParaRPr lang="cs-CZ" dirty="0" smtClean="0"/>
          </a:p>
          <a:p>
            <a:endParaRPr lang="cs-CZ" dirty="0" smtClean="0"/>
          </a:p>
          <a:p>
            <a:endParaRPr lang="cs-CZ" dirty="0" smtClean="0"/>
          </a:p>
          <a:p>
            <a:endParaRPr lang="cs-CZ" dirty="0" smtClean="0"/>
          </a:p>
          <a:p>
            <a:r>
              <a:rPr lang="en-US" dirty="0" smtClean="0"/>
              <a:t>Specular reflections are polarized</a:t>
            </a:r>
            <a:endParaRPr lang="cs-CZ" dirty="0" smtClean="0"/>
          </a:p>
          <a:p>
            <a:endParaRPr lang="en-US" dirty="0"/>
          </a:p>
        </p:txBody>
      </p:sp>
      <p:pic>
        <p:nvPicPr>
          <p:cNvPr id="86019" name="Picture 3"/>
          <p:cNvPicPr>
            <a:picLocks noChangeAspect="1" noChangeArrowheads="1"/>
          </p:cNvPicPr>
          <p:nvPr/>
        </p:nvPicPr>
        <p:blipFill>
          <a:blip r:embed="rId2" cstate="print"/>
          <a:srcRect/>
          <a:stretch>
            <a:fillRect/>
          </a:stretch>
        </p:blipFill>
        <p:spPr bwMode="auto">
          <a:xfrm>
            <a:off x="2377968" y="4811719"/>
            <a:ext cx="5935878" cy="1867656"/>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2774147" y="2271706"/>
            <a:ext cx="5143520" cy="1848676"/>
          </a:xfrm>
          <a:prstGeom prst="rect">
            <a:avLst/>
          </a:prstGeom>
          <a:noFill/>
          <a:ln w="9525">
            <a:noFill/>
            <a:miter lim="800000"/>
            <a:headEnd/>
            <a:tailEnd/>
          </a:ln>
        </p:spPr>
      </p:pic>
    </p:spTree>
    <p:extLst>
      <p:ext uri="{BB962C8B-B14F-4D97-AF65-F5344CB8AC3E}">
        <p14:creationId xmlns:p14="http://schemas.microsoft.com/office/powerpoint/2010/main" val="2819240965"/>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06125" y="0"/>
            <a:ext cx="10079568" cy="75596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Georgia"/>
            </a:endParaRP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014677" y="3231111"/>
            <a:ext cx="4662466" cy="1097461"/>
          </a:xfrm>
        </p:spPr>
      </p:pic>
    </p:spTree>
    <p:extLst>
      <p:ext uri="{BB962C8B-B14F-4D97-AF65-F5344CB8AC3E}">
        <p14:creationId xmlns:p14="http://schemas.microsoft.com/office/powerpoint/2010/main" val="238332615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4" y="407106"/>
            <a:ext cx="10082530" cy="6732381"/>
          </a:xfrm>
          <a:prstGeom prst="rect">
            <a:avLst/>
          </a:prstGeom>
        </p:spPr>
      </p:pic>
      <p:sp>
        <p:nvSpPr>
          <p:cNvPr id="18" name="Rectangle 17"/>
          <p:cNvSpPr/>
          <p:nvPr/>
        </p:nvSpPr>
        <p:spPr>
          <a:xfrm>
            <a:off x="315204"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9" name="TextBox 18"/>
          <p:cNvSpPr txBox="1"/>
          <p:nvPr/>
        </p:nvSpPr>
        <p:spPr>
          <a:xfrm>
            <a:off x="9316604"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err="1">
                <a:solidFill>
                  <a:srgbClr val="262626"/>
                </a:solidFill>
                <a:latin typeface="Open Sans"/>
                <a:cs typeface="Open Sans"/>
              </a:rPr>
              <a:t>allcity,cz</a:t>
            </a:r>
            <a:endParaRPr lang="en-JM" sz="600" b="1" dirty="0">
              <a:solidFill>
                <a:srgbClr val="262626"/>
              </a:solidFill>
              <a:latin typeface="Open Sans"/>
              <a:cs typeface="Open Sans"/>
            </a:endParaRPr>
          </a:p>
        </p:txBody>
      </p:sp>
      <p:sp>
        <p:nvSpPr>
          <p:cNvPr id="20" name="TextBox 19"/>
          <p:cNvSpPr txBox="1"/>
          <p:nvPr/>
        </p:nvSpPr>
        <p:spPr>
          <a:xfrm>
            <a:off x="315206"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Jan </a:t>
            </a:r>
            <a:r>
              <a:rPr lang="en-JM" sz="600" b="1" dirty="0" err="1">
                <a:solidFill>
                  <a:srgbClr val="262626"/>
                </a:solidFill>
                <a:latin typeface="Open Sans"/>
                <a:cs typeface="Open Sans"/>
              </a:rPr>
              <a:t>Kudelasek</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877880579"/>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71" y="947515"/>
            <a:ext cx="10070482" cy="5664646"/>
          </a:xfrm>
          <a:prstGeom prst="rect">
            <a:avLst/>
          </a:prstGeom>
        </p:spPr>
      </p:pic>
      <p:sp>
        <p:nvSpPr>
          <p:cNvPr id="18" name="Rectangle 17"/>
          <p:cNvSpPr/>
          <p:nvPr/>
        </p:nvSpPr>
        <p:spPr>
          <a:xfrm>
            <a:off x="318172"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19" name="TextBox 18"/>
          <p:cNvSpPr txBox="1"/>
          <p:nvPr/>
        </p:nvSpPr>
        <p:spPr>
          <a:xfrm>
            <a:off x="9319571"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talcikdemovicova.com</a:t>
            </a:r>
          </a:p>
        </p:txBody>
      </p:sp>
      <p:sp>
        <p:nvSpPr>
          <p:cNvPr id="20" name="TextBox 19"/>
          <p:cNvSpPr txBox="1"/>
          <p:nvPr/>
        </p:nvSpPr>
        <p:spPr>
          <a:xfrm>
            <a:off x="318171"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Talcik&amp;Demovicova</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309136172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297" y="0"/>
            <a:ext cx="7569184" cy="7569184"/>
          </a:xfrm>
          <a:prstGeom prst="rect">
            <a:avLst/>
          </a:prstGeom>
        </p:spPr>
      </p:pic>
      <p:sp>
        <p:nvSpPr>
          <p:cNvPr id="26" name="Rectangle 25"/>
          <p:cNvSpPr/>
          <p:nvPr/>
        </p:nvSpPr>
        <p:spPr>
          <a:xfrm>
            <a:off x="318169" y="7435199"/>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28" name="TextBox 27"/>
          <p:cNvSpPr txBox="1"/>
          <p:nvPr/>
        </p:nvSpPr>
        <p:spPr>
          <a:xfrm>
            <a:off x="318171" y="7398192"/>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Chebosiba</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46161086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25" y="0"/>
            <a:ext cx="10079568" cy="7559675"/>
          </a:xfrm>
          <a:prstGeom prst="rect">
            <a:avLst/>
          </a:prstGeom>
        </p:spPr>
      </p:pic>
      <p:sp>
        <p:nvSpPr>
          <p:cNvPr id="27" name="Rectangle 26"/>
          <p:cNvSpPr/>
          <p:nvPr/>
        </p:nvSpPr>
        <p:spPr>
          <a:xfrm>
            <a:off x="306122"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28" name="TextBox 27"/>
          <p:cNvSpPr txBox="1"/>
          <p:nvPr/>
        </p:nvSpPr>
        <p:spPr>
          <a:xfrm>
            <a:off x="9307524"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exorbit-art.de</a:t>
            </a:r>
          </a:p>
        </p:txBody>
      </p:sp>
      <p:sp>
        <p:nvSpPr>
          <p:cNvPr id="29" name="TextBox 28"/>
          <p:cNvSpPr txBox="1"/>
          <p:nvPr/>
        </p:nvSpPr>
        <p:spPr>
          <a:xfrm>
            <a:off x="306124"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ExorbitArt</a:t>
            </a:r>
            <a:r>
              <a:rPr lang="en-JM" sz="600" b="1" dirty="0">
                <a:solidFill>
                  <a:srgbClr val="262626"/>
                </a:solidFill>
                <a:latin typeface="Open Sans"/>
                <a:cs typeface="Open Sans"/>
              </a:rPr>
              <a:t> |</a:t>
            </a:r>
          </a:p>
        </p:txBody>
      </p:sp>
    </p:spTree>
    <p:extLst>
      <p:ext uri="{BB962C8B-B14F-4D97-AF65-F5344CB8AC3E}">
        <p14:creationId xmlns:p14="http://schemas.microsoft.com/office/powerpoint/2010/main" val="237633559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306124" y="0"/>
            <a:ext cx="10082530"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1007694"/>
            <a:endParaRPr lang="en-GB" sz="1900">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22" y="329063"/>
            <a:ext cx="10070483" cy="6818557"/>
          </a:xfrm>
          <a:prstGeom prst="rect">
            <a:avLst/>
          </a:prstGeom>
        </p:spPr>
      </p:pic>
      <p:sp>
        <p:nvSpPr>
          <p:cNvPr id="29" name="Rectangle 28"/>
          <p:cNvSpPr/>
          <p:nvPr/>
        </p:nvSpPr>
        <p:spPr>
          <a:xfrm>
            <a:off x="306122" y="7440625"/>
            <a:ext cx="10070483"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defTabSz="1007694"/>
            <a:endParaRPr lang="en-US" sz="900" dirty="0">
              <a:solidFill>
                <a:srgbClr val="262626"/>
              </a:solidFill>
              <a:latin typeface="Open Sans"/>
              <a:cs typeface="Open Sans"/>
            </a:endParaRPr>
          </a:p>
        </p:txBody>
      </p:sp>
      <p:sp>
        <p:nvSpPr>
          <p:cNvPr id="30" name="TextBox 29"/>
          <p:cNvSpPr txBox="1"/>
          <p:nvPr/>
        </p:nvSpPr>
        <p:spPr>
          <a:xfrm>
            <a:off x="9307524" y="7409804"/>
            <a:ext cx="1069085"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07694"/>
            <a:r>
              <a:rPr lang="en-JM" sz="600" b="1" dirty="0">
                <a:solidFill>
                  <a:srgbClr val="262626"/>
                </a:solidFill>
                <a:latin typeface="Open Sans"/>
                <a:cs typeface="Open Sans"/>
              </a:rPr>
              <a:t>divistudio.com</a:t>
            </a:r>
          </a:p>
        </p:txBody>
      </p:sp>
      <p:sp>
        <p:nvSpPr>
          <p:cNvPr id="31" name="TextBox 30"/>
          <p:cNvSpPr txBox="1"/>
          <p:nvPr/>
        </p:nvSpPr>
        <p:spPr>
          <a:xfrm>
            <a:off x="306124" y="7403620"/>
            <a:ext cx="4884856" cy="184644"/>
          </a:xfrm>
          <a:prstGeom prst="rect">
            <a:avLst/>
          </a:prstGeom>
          <a:noFill/>
        </p:spPr>
        <p:txBody>
          <a:bodyPr wrap="square" lIns="91417" tIns="45709" rIns="91417" bIns="4570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07694"/>
            <a:r>
              <a:rPr lang="en-JM" sz="600" b="1" dirty="0">
                <a:solidFill>
                  <a:srgbClr val="262626"/>
                </a:solidFill>
                <a:latin typeface="Open Sans"/>
                <a:cs typeface="Open Sans"/>
              </a:rPr>
              <a:t>| Image by </a:t>
            </a:r>
            <a:r>
              <a:rPr lang="en-JM" sz="600" b="1" dirty="0" err="1">
                <a:solidFill>
                  <a:srgbClr val="262626"/>
                </a:solidFill>
                <a:latin typeface="Open Sans"/>
                <a:cs typeface="Open Sans"/>
              </a:rPr>
              <a:t>Divi</a:t>
            </a:r>
            <a:r>
              <a:rPr lang="en-JM" sz="600" b="1" dirty="0">
                <a:solidFill>
                  <a:srgbClr val="262626"/>
                </a:solidFill>
                <a:latin typeface="Open Sans"/>
                <a:cs typeface="Open Sans"/>
              </a:rPr>
              <a:t> Studio |</a:t>
            </a:r>
          </a:p>
        </p:txBody>
      </p:sp>
    </p:spTree>
    <p:extLst>
      <p:ext uri="{BB962C8B-B14F-4D97-AF65-F5344CB8AC3E}">
        <p14:creationId xmlns:p14="http://schemas.microsoft.com/office/powerpoint/2010/main" val="3511886470"/>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timing>
    <p:tnLst>
      <p:par>
        <p:cTn id="1" dur="indefinite" restart="never" nodeType="tmRoot"/>
      </p:par>
    </p:tnLst>
  </p:timing>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gg_prezentace_v2.potx" id="{D03C8D6B-8FA8-4F0D-8521-38C04388E72A}" vid="{2A297BF9-DFC6-4180-B436-2075E892671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cgg_prezentace_v2_Arial (1)-1</Template>
  <TotalTime>2738</TotalTime>
  <Words>3240</Words>
  <Application>Microsoft Office PowerPoint</Application>
  <PresentationFormat>Vlastní</PresentationFormat>
  <Paragraphs>511</Paragraphs>
  <Slides>124</Slides>
  <Notes>56</Notes>
  <HiddenSlides>0</HiddenSlides>
  <MMClips>0</MMClips>
  <ScaleCrop>false</ScaleCrop>
  <HeadingPairs>
    <vt:vector size="6" baseType="variant">
      <vt:variant>
        <vt:lpstr>Motiv</vt:lpstr>
      </vt:variant>
      <vt:variant>
        <vt:i4>10</vt:i4>
      </vt:variant>
      <vt:variant>
        <vt:lpstr>Vložené servery OLE</vt:lpstr>
      </vt:variant>
      <vt:variant>
        <vt:i4>1</vt:i4>
      </vt:variant>
      <vt:variant>
        <vt:lpstr>Nadpisy snímků</vt:lpstr>
      </vt:variant>
      <vt:variant>
        <vt:i4>124</vt:i4>
      </vt:variant>
    </vt:vector>
  </HeadingPairs>
  <TitlesOfParts>
    <vt:vector size="135" baseType="lpstr">
      <vt:lpstr>CGG Base Template</vt:lpstr>
      <vt:lpstr>3_Office Theme</vt:lpstr>
      <vt:lpstr>2_Hrany</vt:lpstr>
      <vt:lpstr>Hrany</vt:lpstr>
      <vt:lpstr>3_Hrany</vt:lpstr>
      <vt:lpstr>4_Office Theme</vt:lpstr>
      <vt:lpstr>4_Hrany</vt:lpstr>
      <vt:lpstr>9_Office Theme</vt:lpstr>
      <vt:lpstr>2_Office Theme</vt:lpstr>
      <vt:lpstr>Office Theme</vt:lpstr>
      <vt:lpstr>Rovnice</vt:lpstr>
      <vt:lpstr>Computer graphics III – Into</vt:lpstr>
      <vt:lpstr>AGENDA</vt:lpstr>
      <vt:lpstr>Prezentace aplikace PowerPoint</vt:lpstr>
      <vt:lpstr>RENDERING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Light simulation</vt:lpstr>
      <vt:lpstr>Rendering = (forward) light simulation</vt:lpstr>
      <vt:lpstr>3D PRINTING &amp; APPEARANCE FABRICATION</vt:lpstr>
      <vt:lpstr>3D printing</vt:lpstr>
      <vt:lpstr>Multi-colored 3D prints</vt:lpstr>
      <vt:lpstr>Prezentace aplikace PowerPoint</vt:lpstr>
      <vt:lpstr>Prezentace aplikace PowerPoint</vt:lpstr>
      <vt:lpstr>Does the 3D printed sushi look like real sushi?</vt:lpstr>
      <vt:lpstr>New problem: “Realistic appearance fabrication”</vt:lpstr>
      <vt:lpstr>Appearance fabrication</vt:lpstr>
      <vt:lpstr>SCATTERING-AWARE TEXTRURE REPRODUCTION IN 3D PRINTING</vt:lpstr>
      <vt:lpstr>Textured 3D prints</vt:lpstr>
      <vt:lpstr>Translucency blurs textures</vt:lpstr>
      <vt:lpstr>Precorrection for optical aberrations</vt:lpstr>
      <vt:lpstr>3D print is not just a flat image </vt:lpstr>
      <vt:lpstr>Iterative precorrection process</vt:lpstr>
      <vt:lpstr>Appearance fabrication</vt:lpstr>
      <vt:lpstr>Appearance fabrication</vt:lpstr>
      <vt:lpstr>More results</vt:lpstr>
      <vt:lpstr>More results</vt:lpstr>
      <vt:lpstr>… BUT I WHAT ABOUT THE NUCLEAR REACTORS?</vt:lpstr>
      <vt:lpstr>Light simulation – Unbiased Monte Carlo</vt:lpstr>
      <vt:lpstr>Is it efficient? No, it’s not.</vt:lpstr>
      <vt:lpstr>Variance → image noise</vt:lpstr>
      <vt:lpstr> Zero variance-based subsurface scattering</vt:lpstr>
      <vt:lpstr>Prezentace aplikace PowerPoint</vt:lpstr>
      <vt:lpstr>Prezentace aplikace PowerPoint</vt:lpstr>
      <vt:lpstr>Prezentace aplikace PowerPoint</vt:lpstr>
      <vt:lpstr>Light simulation under the surface</vt:lpstr>
      <vt:lpstr>Previous work in neutron transport</vt:lpstr>
      <vt:lpstr>Previous work in neutron transport</vt:lpstr>
      <vt:lpstr>Zero-variance random walk theory</vt:lpstr>
      <vt:lpstr>Analytical radiance solution</vt:lpstr>
      <vt:lpstr>Use in rendering</vt:lpstr>
      <vt:lpstr>Prezentace aplikace PowerPoint</vt:lpstr>
      <vt:lpstr> Conclusion</vt:lpstr>
      <vt:lpstr>Conclusion</vt:lpstr>
      <vt:lpstr>Prezentace aplikace PowerPoint</vt:lpstr>
      <vt:lpstr>Prezentace aplikace PowerPoint</vt:lpstr>
      <vt:lpstr>Prezentace aplikace PowerPoint</vt:lpstr>
      <vt:lpstr>Prezentace aplikace PowerPoint</vt:lpstr>
      <vt:lpstr>Prezentace aplikace PowerPoint</vt:lpstr>
      <vt:lpstr>Vertex Connection &amp; Merging (VCM)</vt:lpstr>
      <vt:lpstr>Robust rendering of volumetric media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Image synthesis – A gentle intro</vt:lpstr>
      <vt:lpstr>Rendering = (forward) light simulation</vt:lpstr>
      <vt:lpstr>Global illumination – GI</vt:lpstr>
      <vt:lpstr>Globální osvětlení</vt:lpstr>
      <vt:lpstr>Global illumination effects</vt:lpstr>
      <vt:lpstr>Ideal (mirror) reflection/refraction</vt:lpstr>
      <vt:lpstr>Color bleeding</vt:lpstr>
      <vt:lpstr>Color bleeding</vt:lpstr>
      <vt:lpstr>“Manual” global illumination</vt:lpstr>
      <vt:lpstr>Caustics</vt:lpstr>
      <vt:lpstr>Caustics</vt:lpstr>
      <vt:lpstr>What do we see when we look at a surface of a swimming pool?</vt:lpstr>
      <vt:lpstr>Caustics under water surface</vt:lpstr>
      <vt:lpstr>Realistic image synthesis: Ingredients</vt:lpstr>
      <vt:lpstr>Light</vt:lpstr>
      <vt:lpstr>Realistic image synthesis</vt:lpstr>
      <vt:lpstr>Prezentace aplikace PowerPoint</vt:lpstr>
      <vt:lpstr>Different approaches to rendering</vt:lpstr>
      <vt:lpstr>Mathematical model</vt:lpstr>
      <vt:lpstr>Light</vt:lpstr>
      <vt:lpstr>Light</vt:lpstr>
      <vt:lpstr>Various kinds of optics</vt:lpstr>
      <vt:lpstr>Effects of the wave nature of light</vt:lpstr>
      <vt:lpstr>Iridescence</vt:lpstr>
      <vt:lpstr>Iridescence – Structural coloration</vt:lpstr>
      <vt:lpstr>Iridescence – Structural coloration</vt:lpstr>
      <vt:lpstr>Iridescence – Structural coloration</vt:lpstr>
      <vt:lpstr>Polarization</vt:lpstr>
      <vt:lpstr>Polarization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of Parametric Mixture Models for Light Transport Simulaton</dc:title>
  <dc:creator>Oskar</dc:creator>
  <cp:lastModifiedBy>jarda</cp:lastModifiedBy>
  <cp:revision>296</cp:revision>
  <dcterms:created xsi:type="dcterms:W3CDTF">2017-06-12T12:32:39Z</dcterms:created>
  <dcterms:modified xsi:type="dcterms:W3CDTF">2017-10-04T08:36:26Z</dcterms:modified>
</cp:coreProperties>
</file>